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71"/>
  </p:handoutMasterIdLst>
  <p:sldIdLst>
    <p:sldId id="488" r:id="rId3"/>
    <p:sldId id="452" r:id="rId4"/>
    <p:sldId id="453" r:id="rId5"/>
    <p:sldId id="454" r:id="rId7"/>
    <p:sldId id="455" r:id="rId8"/>
    <p:sldId id="456" r:id="rId9"/>
    <p:sldId id="462" r:id="rId10"/>
    <p:sldId id="463" r:id="rId11"/>
    <p:sldId id="487" r:id="rId12"/>
    <p:sldId id="409" r:id="rId13"/>
    <p:sldId id="410" r:id="rId14"/>
    <p:sldId id="429" r:id="rId15"/>
    <p:sldId id="428" r:id="rId16"/>
    <p:sldId id="427" r:id="rId17"/>
    <p:sldId id="426" r:id="rId18"/>
    <p:sldId id="490" r:id="rId19"/>
    <p:sldId id="442" r:id="rId20"/>
    <p:sldId id="443" r:id="rId21"/>
    <p:sldId id="425" r:id="rId22"/>
    <p:sldId id="424" r:id="rId23"/>
    <p:sldId id="423" r:id="rId24"/>
    <p:sldId id="444" r:id="rId25"/>
    <p:sldId id="422" r:id="rId26"/>
    <p:sldId id="421" r:id="rId27"/>
    <p:sldId id="420" r:id="rId28"/>
    <p:sldId id="419" r:id="rId29"/>
    <p:sldId id="418" r:id="rId30"/>
    <p:sldId id="417" r:id="rId31"/>
    <p:sldId id="485" r:id="rId32"/>
    <p:sldId id="416" r:id="rId33"/>
    <p:sldId id="415" r:id="rId34"/>
    <p:sldId id="414" r:id="rId35"/>
    <p:sldId id="413" r:id="rId36"/>
    <p:sldId id="412" r:id="rId37"/>
    <p:sldId id="411" r:id="rId38"/>
    <p:sldId id="431" r:id="rId39"/>
    <p:sldId id="432" r:id="rId40"/>
    <p:sldId id="433" r:id="rId41"/>
    <p:sldId id="434" r:id="rId42"/>
    <p:sldId id="446" r:id="rId43"/>
    <p:sldId id="555" r:id="rId44"/>
    <p:sldId id="435" r:id="rId45"/>
    <p:sldId id="436" r:id="rId46"/>
    <p:sldId id="437" r:id="rId47"/>
    <p:sldId id="438" r:id="rId48"/>
    <p:sldId id="439" r:id="rId49"/>
    <p:sldId id="440" r:id="rId50"/>
    <p:sldId id="441" r:id="rId51"/>
    <p:sldId id="430" r:id="rId52"/>
    <p:sldId id="467" r:id="rId53"/>
    <p:sldId id="468" r:id="rId54"/>
    <p:sldId id="469" r:id="rId55"/>
    <p:sldId id="466" r:id="rId56"/>
    <p:sldId id="465" r:id="rId57"/>
    <p:sldId id="464" r:id="rId58"/>
    <p:sldId id="470" r:id="rId59"/>
    <p:sldId id="471" r:id="rId60"/>
    <p:sldId id="472" r:id="rId61"/>
    <p:sldId id="473" r:id="rId62"/>
    <p:sldId id="474" r:id="rId63"/>
    <p:sldId id="475" r:id="rId64"/>
    <p:sldId id="476" r:id="rId65"/>
    <p:sldId id="477" r:id="rId66"/>
    <p:sldId id="478" r:id="rId67"/>
    <p:sldId id="479" r:id="rId68"/>
    <p:sldId id="480" r:id="rId69"/>
    <p:sldId id="489" r:id="rId7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57"/>
        <p:guide pos="384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4" Type="http://schemas.openxmlformats.org/officeDocument/2006/relationships/tableStyles" Target="tableStyles.xml"/><Relationship Id="rId73" Type="http://schemas.openxmlformats.org/officeDocument/2006/relationships/viewProps" Target="viewProps.xml"/><Relationship Id="rId72" Type="http://schemas.openxmlformats.org/officeDocument/2006/relationships/presProps" Target="presProps.xml"/><Relationship Id="rId71" Type="http://schemas.openxmlformats.org/officeDocument/2006/relationships/handoutMaster" Target="handoutMasters/handoutMaster1.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noChangeAspect="1" noTextEdit="1"/>
          </p:cNvSpPr>
          <p:nvPr>
            <p:ph type="sldImg"/>
          </p:nvPr>
        </p:nvSpPr>
        <p:spPr>
          <a:ln>
            <a:solidFill>
              <a:srgbClr val="000000"/>
            </a:solidFill>
            <a:miter/>
          </a:ln>
        </p:spPr>
      </p:sp>
      <p:sp>
        <p:nvSpPr>
          <p:cNvPr id="70658" name="备注占位符 2"/>
          <p:cNvSpPr>
            <a:spLocks noGrp="1"/>
          </p:cNvSpPr>
          <p:nvPr>
            <p:ph type="body"/>
          </p:nvPr>
        </p:nvSpPr>
        <p:spPr>
          <a:noFill/>
          <a:ln>
            <a:noFill/>
          </a:ln>
        </p:spPr>
        <p:txBody>
          <a:bodyPr wrap="square" lIns="91440" tIns="45720" rIns="91440" bIns="45720" anchor="t"/>
          <a:p>
            <a:pPr lvl="0">
              <a:spcBef>
                <a:spcPct val="0"/>
              </a:spcBef>
            </a:pPr>
            <a:endParaRPr lang="zh-CN" altLang="en-US" dirty="0"/>
          </a:p>
        </p:txBody>
      </p:sp>
      <p:sp>
        <p:nvSpPr>
          <p:cNvPr id="70659" name="灯片编号占位符 3"/>
          <p:cNvSpPr txBox="1">
            <a:spLocks noGrp="1"/>
          </p:cNvSpPr>
          <p:nvPr>
            <p:ph type="sldNum" sz="quarter"/>
          </p:nvPr>
        </p:nvSpPr>
        <p:spPr>
          <a:xfrm>
            <a:off x="5000625" y="5819775"/>
            <a:ext cx="3824288" cy="306388"/>
          </a:xfrm>
          <a:prstGeom prst="rect">
            <a:avLst/>
          </a:prstGeom>
          <a:noFill/>
          <a:ln w="9525">
            <a:noFill/>
          </a:ln>
        </p:spPr>
        <p:txBody>
          <a:bodyPr vert="horz" lIns="91440" tIns="45720" rIns="91440" bIns="45720" anchor="b"/>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a:lnSpc>
                <a:spcPct val="130000"/>
              </a:lnSpc>
              <a:buFont typeface="Wingdings" panose="05000000000000000000" pitchFamily="2" charset="2"/>
              <a:buChar char="l"/>
              <a:defRPr spc="150" baseline="0">
                <a:solidFill>
                  <a:schemeClr val="tx1">
                    <a:lumMod val="65000"/>
                    <a:lumOff val="35000"/>
                  </a:schemeClr>
                </a:solidFill>
              </a:defRPr>
            </a:lvl1pPr>
            <a:lvl2pPr marL="685800" indent="-228600">
              <a:lnSpc>
                <a:spcPct val="130000"/>
              </a:lnSpc>
              <a:buFont typeface="Wingdings" panose="05000000000000000000" pitchFamily="2" charset="2"/>
              <a:buChar char="l"/>
              <a:defRPr spc="150" baseline="0">
                <a:solidFill>
                  <a:schemeClr val="tx1">
                    <a:lumMod val="65000"/>
                    <a:lumOff val="35000"/>
                  </a:schemeClr>
                </a:solidFill>
              </a:defRPr>
            </a:lvl2pPr>
            <a:lvl3pPr marL="1143000" indent="-228600">
              <a:lnSpc>
                <a:spcPct val="130000"/>
              </a:lnSpc>
              <a:buFont typeface="Wingdings" panose="05000000000000000000" pitchFamily="2" charset="2"/>
              <a:buChar char="l"/>
              <a:defRPr spc="150" baseline="0">
                <a:solidFill>
                  <a:schemeClr val="tx1">
                    <a:lumMod val="65000"/>
                    <a:lumOff val="35000"/>
                  </a:schemeClr>
                </a:solidFill>
              </a:defRPr>
            </a:lvl3pPr>
            <a:lvl4pPr marL="1600200" indent="-228600">
              <a:lnSpc>
                <a:spcPct val="130000"/>
              </a:lnSpc>
              <a:buFont typeface="Wingdings" panose="05000000000000000000" pitchFamily="2" charset="2"/>
              <a:buChar char="l"/>
              <a:defRPr spc="150" baseline="0">
                <a:solidFill>
                  <a:schemeClr val="tx1">
                    <a:lumMod val="65000"/>
                    <a:lumOff val="35000"/>
                  </a:schemeClr>
                </a:solidFill>
              </a:defRPr>
            </a:lvl4pPr>
            <a:lvl5pPr marL="2057400" indent="-228600">
              <a:lnSpc>
                <a:spcPct val="130000"/>
              </a:lnSpc>
              <a:buFont typeface="Wingdings" panose="05000000000000000000" pitchFamily="2" charset="2"/>
              <a:buChar char="l"/>
              <a:defRPr spc="150" baseline="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8" y="1451"/>
            <a:ext cx="12188203" cy="685509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914400" marR="0" lvl="2"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371600" marR="0" lvl="3"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1828800" marR="0" lvl="4"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a:lnSpc>
                <a:spcPct val="130000"/>
              </a:lnSpc>
              <a:buFont typeface="Wingdings" panose="05000000000000000000" pitchFamily="2" charset="2"/>
              <a:buChar char="l"/>
              <a:defRPr sz="1600" spc="150" baseline="0">
                <a:solidFill>
                  <a:schemeClr val="tx1">
                    <a:lumMod val="65000"/>
                    <a:lumOff val="35000"/>
                  </a:schemeClr>
                </a:solidFill>
                <a:latin typeface="Arial" panose="020B0604020202020204" pitchFamily="34" charset="0"/>
                <a:ea typeface="微软雅黑" panose="020B0503020204020204" pitchFamily="34" charset="-122"/>
              </a:defRPr>
            </a:lvl4pPr>
            <a:lvl5pPr>
              <a:lnSpc>
                <a:spcPct val="13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Wingdings" panose="05000000000000000000" pitchFamily="2" charset="2"/>
              <a:buChar char="l"/>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126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hasCustomPrompt="1"/>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40000"/>
              </a:lnSpc>
              <a:spcBef>
                <a:spcPts val="0"/>
              </a:spcBef>
              <a:spcAft>
                <a:spcPts val="1000"/>
              </a:spcAft>
              <a:buFont typeface="Wingdings" panose="05000000000000000000" pitchFamily="2" charset="2"/>
              <a:buChar char="l"/>
              <a:defRPr kumimoji="0" lang="zh-CN" altLang="en-US" sz="1600" b="0" i="0" u="none" strike="noStrike" kern="1200" cap="none" spc="15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stStyle>
          <a:p>
            <a:pPr lvl="0"/>
            <a:r>
              <a:rPr dirty="0">
                <a:sym typeface="+mn-ea"/>
              </a:rPr>
              <a:t>单击此处编辑文本</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hasCustomPrompt="1"/>
            <p:custDataLst>
              <p:tags r:id="rId3"/>
            </p:custDataLst>
          </p:nvPr>
        </p:nvSpPr>
        <p:spPr>
          <a:xfrm>
            <a:off x="914400" y="914400"/>
            <a:ext cx="9169200" cy="5029200"/>
          </a:xfrm>
        </p:spPr>
        <p:txBody>
          <a:bodyPr vert="eaVert" lIns="46800" tIns="46800" rIns="46800" bIns="46800"/>
          <a:lstStyle>
            <a:lvl1pPr indent="0" eaLnBrk="1" fontAlgn="auto" latinLnBrk="0" hangingPunct="1">
              <a:lnSpc>
                <a:spcPct val="160000"/>
              </a:lnSpc>
              <a:spcAft>
                <a:spcPts val="1600"/>
              </a:spcAft>
              <a:buNone/>
              <a:defRPr spc="300" baseline="0">
                <a:solidFill>
                  <a:schemeClr val="tx1">
                    <a:lumMod val="65000"/>
                    <a:lumOff val="35000"/>
                  </a:schemeClr>
                </a:solidFill>
              </a:defRPr>
            </a:lvl1pPr>
            <a:lvl2pPr indent="0" eaLnBrk="1" fontAlgn="auto" latinLnBrk="0" hangingPunct="1">
              <a:lnSpc>
                <a:spcPct val="160000"/>
              </a:lnSpc>
              <a:spcAft>
                <a:spcPts val="1600"/>
              </a:spcAft>
              <a:buNone/>
              <a:defRPr spc="300" baseline="0">
                <a:solidFill>
                  <a:schemeClr val="tx1">
                    <a:lumMod val="65000"/>
                    <a:lumOff val="35000"/>
                  </a:schemeClr>
                </a:solidFill>
              </a:defRPr>
            </a:lvl2pPr>
            <a:lvl3pPr indent="0" eaLnBrk="1" fontAlgn="auto" latinLnBrk="0" hangingPunct="1">
              <a:lnSpc>
                <a:spcPct val="160000"/>
              </a:lnSpc>
              <a:spcAft>
                <a:spcPts val="1600"/>
              </a:spcAft>
              <a:buNone/>
              <a:defRPr spc="300" baseline="0">
                <a:solidFill>
                  <a:schemeClr val="tx1">
                    <a:lumMod val="65000"/>
                    <a:lumOff val="35000"/>
                  </a:schemeClr>
                </a:solidFill>
              </a:defRPr>
            </a:lvl3pPr>
            <a:lvl4pPr indent="0" eaLnBrk="1" fontAlgn="auto" latinLnBrk="0" hangingPunct="1">
              <a:lnSpc>
                <a:spcPct val="160000"/>
              </a:lnSpc>
              <a:spcAft>
                <a:spcPts val="1600"/>
              </a:spcAft>
              <a:buNone/>
              <a:defRPr spc="300" baseline="0">
                <a:solidFill>
                  <a:schemeClr val="tx1">
                    <a:lumMod val="65000"/>
                    <a:lumOff val="35000"/>
                  </a:schemeClr>
                </a:solidFill>
              </a:defRPr>
            </a:lvl4pPr>
            <a:lvl5pPr indent="0" eaLnBrk="1" fontAlgn="auto" latinLnBrk="0" hangingPunct="1">
              <a:lnSpc>
                <a:spcPct val="160000"/>
              </a:lnSpc>
              <a:spcAft>
                <a:spcPts val="1600"/>
              </a:spcAft>
              <a:buNone/>
              <a:defRPr spc="300" baseline="0">
                <a:solidFill>
                  <a:schemeClr val="tx1">
                    <a:lumMod val="65000"/>
                    <a:lumOff val="35000"/>
                  </a:schemeClr>
                </a:solidFill>
              </a:defRPr>
            </a:lvl5pPr>
          </a:lstStyle>
          <a:p>
            <a:pPr lvl="0"/>
            <a:r>
              <a:rPr lang="zh-CN" altLang="en-US" dirty="0"/>
              <a:t>单击此处编辑文本</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648000"/>
          </a:xfrm>
          <a:prstGeom prst="rect">
            <a:avLst/>
          </a:prstGeom>
        </p:spPr>
        <p:txBody>
          <a:bodyPr vert="horz" lIns="101600" tIns="38100" rIns="76200" bIns="3810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515600"/>
            <a:ext cx="10969200" cy="473688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3.xml"/><Relationship Id="rId3" Type="http://schemas.openxmlformats.org/officeDocument/2006/relationships/image" Target="../media/image5.png"/><Relationship Id="rId2" Type="http://schemas.openxmlformats.org/officeDocument/2006/relationships/tags" Target="../tags/tag72.xml"/><Relationship Id="rId1" Type="http://schemas.openxmlformats.org/officeDocument/2006/relationships/tags" Target="../tags/tag71.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image" Target="../media/image6.png"/><Relationship Id="rId1" Type="http://schemas.openxmlformats.org/officeDocument/2006/relationships/tags" Target="../tags/tag7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1.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5.xml"/><Relationship Id="rId3" Type="http://schemas.openxmlformats.org/officeDocument/2006/relationships/image" Target="../media/image3.png"/><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93.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5.xml"/><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xml"/><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xml"/><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6.xml"/><Relationship Id="rId2" Type="http://schemas.openxmlformats.org/officeDocument/2006/relationships/image" Target="../media/image4.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7.xml"/><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image" Target="../media/image40.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0.xml"/><Relationship Id="rId2" Type="http://schemas.openxmlformats.org/officeDocument/2006/relationships/image" Target="../media/image42.png"/><Relationship Id="rId1"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xml"/><Relationship Id="rId1" Type="http://schemas.openxmlformats.org/officeDocument/2006/relationships/image" Target="../media/image4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7.xml"/><Relationship Id="rId2" Type="http://schemas.openxmlformats.org/officeDocument/2006/relationships/image" Target="../media/image4.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xml"/><Relationship Id="rId1"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3.xml"/><Relationship Id="rId1"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image" Target="../media/image47.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16.xml"/><Relationship Id="rId2" Type="http://schemas.openxmlformats.org/officeDocument/2006/relationships/image" Target="../media/image49.png"/><Relationship Id="rId1"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image" Target="../media/image5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1.xml"/><Relationship Id="rId1"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2.xml"/><Relationship Id="rId1"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4.xml"/><Relationship Id="rId1"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image" Target="../media/image58.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6.xml"/><Relationship Id="rId1"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8.xml"/><Relationship Id="rId2" Type="http://schemas.openxmlformats.org/officeDocument/2006/relationships/image" Target="../media/image4.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9.xml"/><Relationship Id="rId2" Type="http://schemas.openxmlformats.org/officeDocument/2006/relationships/image" Target="../media/image4.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611575" y="1666930"/>
            <a:ext cx="10969200" cy="4759200"/>
          </a:xfrm>
        </p:spPr>
        <p:txBody>
          <a:bodyPr>
            <a:normAutofit lnSpcReduction="10000"/>
          </a:bodyPr>
          <a:p>
            <a:pPr algn="ctr"/>
            <a:r>
              <a:rPr lang="zh-CN" altLang="en-US"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个人所得税综合所得汇算清缴</a:t>
            </a:r>
            <a:endParaRPr lang="zh-CN" altLang="en-US"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a:p>
            <a:pPr algn="ctr"/>
            <a:r>
              <a:rPr lang="zh-CN" altLang="en-US"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网络直播培训</a:t>
            </a:r>
            <a:endParaRPr lang="zh-CN" altLang="en-US"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a:p>
            <a:pPr algn="ctr"/>
            <a:endParaRPr lang="zh-CN" altLang="en-US" sz="2800">
              <a:latin typeface="+mn-ea"/>
              <a:ea typeface="+mn-ea"/>
            </a:endParaRPr>
          </a:p>
          <a:p>
            <a:pPr algn="ctr"/>
            <a:r>
              <a:rPr lang="zh-CN" altLang="en-US" sz="2800">
                <a:ln/>
                <a:solidFill>
                  <a:schemeClr val="tx1"/>
                </a:solidFill>
                <a:effectLst>
                  <a:outerShdw blurRad="38100" dist="19050" dir="2700000" algn="tl" rotWithShape="0">
                    <a:schemeClr val="dk1">
                      <a:alpha val="40000"/>
                    </a:schemeClr>
                  </a:outerShdw>
                </a:effectLst>
                <a:latin typeface="+mn-ea"/>
                <a:ea typeface="+mn-ea"/>
              </a:rPr>
              <a:t>国家税务总局昆明市五华区税务局</a:t>
            </a:r>
            <a:endParaRPr lang="zh-CN" altLang="en-US" sz="2800">
              <a:ln/>
              <a:solidFill>
                <a:schemeClr val="tx1"/>
              </a:solidFill>
              <a:effectLst>
                <a:outerShdw blurRad="38100" dist="19050" dir="2700000" algn="tl" rotWithShape="0">
                  <a:schemeClr val="dk1">
                    <a:alpha val="40000"/>
                  </a:schemeClr>
                </a:outerShdw>
              </a:effectLst>
              <a:latin typeface="+mn-ea"/>
              <a:ea typeface="+mn-ea"/>
            </a:endParaRPr>
          </a:p>
          <a:p>
            <a:pPr algn="ctr"/>
            <a:r>
              <a:rPr lang="en-US" altLang="zh-CN" sz="2800">
                <a:ln/>
                <a:solidFill>
                  <a:schemeClr val="tx1"/>
                </a:solidFill>
                <a:effectLst>
                  <a:outerShdw blurRad="38100" dist="19050" dir="2700000" algn="tl" rotWithShape="0">
                    <a:schemeClr val="dk1">
                      <a:alpha val="40000"/>
                    </a:schemeClr>
                  </a:outerShdw>
                </a:effectLst>
              </a:rPr>
              <a:t>2020</a:t>
            </a:r>
            <a:r>
              <a:rPr sz="2800">
                <a:ln/>
                <a:solidFill>
                  <a:schemeClr val="tx1"/>
                </a:solidFill>
                <a:effectLst>
                  <a:outerShdw blurRad="38100" dist="19050" dir="2700000" algn="tl" rotWithShape="0">
                    <a:schemeClr val="dk1">
                      <a:alpha val="40000"/>
                    </a:schemeClr>
                  </a:outerShdw>
                </a:effectLst>
              </a:rPr>
              <a:t>年</a:t>
            </a:r>
            <a:r>
              <a:rPr lang="en-US" altLang="zh-CN" sz="2800">
                <a:ln/>
                <a:solidFill>
                  <a:schemeClr val="tx1"/>
                </a:solidFill>
                <a:effectLst>
                  <a:outerShdw blurRad="38100" dist="19050" dir="2700000" algn="tl" rotWithShape="0">
                    <a:schemeClr val="dk1">
                      <a:alpha val="40000"/>
                    </a:schemeClr>
                  </a:outerShdw>
                </a:effectLst>
              </a:rPr>
              <a:t>4</a:t>
            </a:r>
            <a:r>
              <a:rPr sz="2800">
                <a:ln/>
                <a:solidFill>
                  <a:schemeClr val="tx1"/>
                </a:solidFill>
                <a:effectLst>
                  <a:outerShdw blurRad="38100" dist="19050" dir="2700000" algn="tl" rotWithShape="0">
                    <a:schemeClr val="dk1">
                      <a:alpha val="40000"/>
                    </a:schemeClr>
                  </a:outerShdw>
                </a:effectLst>
              </a:rPr>
              <a:t>月</a:t>
            </a:r>
            <a:r>
              <a:rPr lang="en-US" altLang="zh-CN" sz="2800">
                <a:ln/>
                <a:solidFill>
                  <a:schemeClr val="tx1"/>
                </a:solidFill>
                <a:effectLst>
                  <a:outerShdw blurRad="38100" dist="19050" dir="2700000" algn="tl" rotWithShape="0">
                    <a:schemeClr val="dk1">
                      <a:alpha val="40000"/>
                    </a:schemeClr>
                  </a:outerShdw>
                </a:effectLst>
              </a:rPr>
              <a:t>15</a:t>
            </a:r>
            <a:r>
              <a:rPr sz="2800">
                <a:ln/>
                <a:solidFill>
                  <a:schemeClr val="tx1"/>
                </a:solidFill>
                <a:effectLst>
                  <a:outerShdw blurRad="38100" dist="19050" dir="2700000" algn="tl" rotWithShape="0">
                    <a:schemeClr val="dk1">
                      <a:alpha val="40000"/>
                    </a:schemeClr>
                  </a:outerShdw>
                </a:effectLst>
              </a:rPr>
              <a:t>日</a:t>
            </a:r>
            <a:endParaRPr lang="zh-CN" altLang="en-US" sz="2800">
              <a:ln/>
              <a:solidFill>
                <a:schemeClr val="tx1"/>
              </a:solidFill>
              <a:effectLst>
                <a:outerShdw blurRad="38100" dist="19050" dir="2700000" algn="tl" rotWithShape="0">
                  <a:schemeClr val="dk1">
                    <a:alpha val="40000"/>
                  </a:schemeClr>
                </a:outerShdw>
              </a:effectLst>
            </a:endParaRPr>
          </a:p>
          <a:p>
            <a:pPr algn="ctr"/>
            <a:endParaRPr lang="zh-CN" altLang="en-US" sz="2800">
              <a:ln/>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r>
              <a:rPr lang="zh-CN" altLang="zh-CN"/>
              <a:t>空白演示</a:t>
            </a:r>
            <a:endParaRPr lang="zh-CN" altLang="zh-CN"/>
          </a:p>
        </p:txBody>
      </p:sp>
      <p:sp>
        <p:nvSpPr>
          <p:cNvPr id="3" name="副标题 2"/>
          <p:cNvSpPr>
            <a:spLocks noGrp="1"/>
          </p:cNvSpPr>
          <p:nvPr>
            <p:ph type="subTitle" idx="1"/>
            <p:custDataLst>
              <p:tags r:id="rId2"/>
            </p:custDataLst>
          </p:nvPr>
        </p:nvSpPr>
        <p:spPr/>
        <p:txBody>
          <a:bodyPr/>
          <a:p>
            <a:r>
              <a:rPr lang="zh-CN" altLang="en-US"/>
              <a:t>单击输入您的封面副标题</a:t>
            </a:r>
            <a:endParaRPr lang="zh-CN" altLang="en-US"/>
          </a:p>
        </p:txBody>
      </p:sp>
      <p:pic>
        <p:nvPicPr>
          <p:cNvPr id="4" name="图片 3" descr="1"/>
          <p:cNvPicPr>
            <a:picLocks noChangeAspect="1"/>
          </p:cNvPicPr>
          <p:nvPr/>
        </p:nvPicPr>
        <p:blipFill>
          <a:blip r:embed="rId3"/>
          <a:stretch>
            <a:fillRect/>
          </a:stretch>
        </p:blipFill>
        <p:spPr>
          <a:xfrm>
            <a:off x="0" y="0"/>
            <a:ext cx="12180570" cy="6858000"/>
          </a:xfrm>
          <a:prstGeom prst="rect">
            <a:avLst/>
          </a:prstGeom>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
          <p:cNvPicPr>
            <a:picLocks noChangeAspect="1"/>
          </p:cNvPicPr>
          <p:nvPr>
            <p:custDataLst>
              <p:tags r:id="rId1"/>
            </p:custDataLst>
          </p:nvPr>
        </p:nvPicPr>
        <p:blipFill>
          <a:blip r:embed="rId2"/>
          <a:stretch>
            <a:fillRect/>
          </a:stretch>
        </p:blipFill>
        <p:spPr>
          <a:xfrm>
            <a:off x="0" y="0"/>
            <a:ext cx="12192000" cy="6838950"/>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3"/>
          <p:cNvPicPr>
            <a:picLocks noChangeAspect="1"/>
          </p:cNvPicPr>
          <p:nvPr/>
        </p:nvPicPr>
        <p:blipFill>
          <a:blip r:embed="rId1"/>
          <a:stretch>
            <a:fillRect/>
          </a:stretch>
        </p:blipFill>
        <p:spPr>
          <a:xfrm>
            <a:off x="0" y="0"/>
            <a:ext cx="12200890" cy="6858635"/>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4"/>
          <p:cNvPicPr>
            <a:picLocks noChangeAspect="1"/>
          </p:cNvPicPr>
          <p:nvPr/>
        </p:nvPicPr>
        <p:blipFill>
          <a:blip r:embed="rId1"/>
          <a:stretch>
            <a:fillRect/>
          </a:stretch>
        </p:blipFill>
        <p:spPr>
          <a:xfrm>
            <a:off x="0" y="0"/>
            <a:ext cx="12192000" cy="687895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5"/>
          <p:cNvPicPr>
            <a:picLocks noChangeAspect="1"/>
          </p:cNvPicPr>
          <p:nvPr/>
        </p:nvPicPr>
        <p:blipFill>
          <a:blip r:embed="rId1"/>
          <a:stretch>
            <a:fillRect/>
          </a:stretch>
        </p:blipFill>
        <p:spPr>
          <a:xfrm>
            <a:off x="0" y="0"/>
            <a:ext cx="12192000" cy="686308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6"/>
          <p:cNvPicPr>
            <a:picLocks noChangeAspect="1"/>
          </p:cNvPicPr>
          <p:nvPr/>
        </p:nvPicPr>
        <p:blipFill>
          <a:blip r:embed="rId1"/>
          <a:stretch>
            <a:fillRect/>
          </a:stretch>
        </p:blipFill>
        <p:spPr>
          <a:xfrm>
            <a:off x="0" y="0"/>
            <a:ext cx="12242800" cy="685736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611575" y="2019990"/>
            <a:ext cx="10969200" cy="4759200"/>
          </a:xfrm>
        </p:spPr>
        <p:txBody>
          <a:bodyPr>
            <a:normAutofit fontScale="70000"/>
          </a:bodyPr>
          <a:p>
            <a:pPr algn="l"/>
            <a:r>
              <a:rPr lang="zh-CN" altLang="en-US"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提示：今年是个税改革以来首次个人所得税综合所得汇算清缴，广大纳税人均可通过手机</a:t>
            </a:r>
            <a:r>
              <a:rPr lang="en-US" altLang="zh-CN"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APP</a:t>
            </a:r>
            <a:r>
              <a:rPr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rPr>
              <a:t>查询纳税记录、办理汇缴、提交申报，熟悉系统操作，符合豁免申报的人员点击【享受免申报】，即可提交。</a:t>
            </a:r>
            <a:endParaRPr lang="zh-CN" altLang="en-US" sz="5400" b="1">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a:p>
            <a:pPr algn="ctr"/>
            <a:r>
              <a:rPr lang="zh-CN" altLang="en-US" sz="7200">
                <a:latin typeface="方正粗黑宋简体" panose="02000000000000000000" charset="-122"/>
                <a:ea typeface="方正粗黑宋简体" panose="02000000000000000000" charset="-122"/>
              </a:rPr>
              <a:t> </a:t>
            </a:r>
            <a:endParaRPr lang="zh-CN" altLang="en-US" sz="7200">
              <a:latin typeface="方正粗黑宋简体" panose="02000000000000000000" charset="-122"/>
              <a:ea typeface="方正粗黑宋简体" panose="02000000000000000000" charset="-122"/>
            </a:endParaRPr>
          </a:p>
          <a:p>
            <a:pPr algn="ctr"/>
            <a:endParaRPr lang="zh-CN" altLang="en-US" sz="2800">
              <a:latin typeface="+mn-ea"/>
              <a:ea typeface="+mn-ea"/>
            </a:endParaRPr>
          </a:p>
          <a:p>
            <a:pPr algn="ctr"/>
            <a:endParaRPr lang="zh-CN" altLang="en-US" sz="2800"/>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2"/>
          <p:cNvPicPr>
            <a:picLocks noChangeAspect="1"/>
          </p:cNvPicPr>
          <p:nvPr/>
        </p:nvPicPr>
        <p:blipFill>
          <a:blip r:embed="rId1"/>
          <a:stretch>
            <a:fillRect/>
          </a:stretch>
        </p:blipFill>
        <p:spPr>
          <a:xfrm>
            <a:off x="0" y="0"/>
            <a:ext cx="12192000" cy="685355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3"/>
          <p:cNvPicPr>
            <a:picLocks noChangeAspect="1"/>
          </p:cNvPicPr>
          <p:nvPr/>
        </p:nvPicPr>
        <p:blipFill>
          <a:blip r:embed="rId1"/>
          <a:stretch>
            <a:fillRect/>
          </a:stretch>
        </p:blipFill>
        <p:spPr>
          <a:xfrm>
            <a:off x="0" y="0"/>
            <a:ext cx="12192000" cy="6863080"/>
          </a:xfrm>
          <a:prstGeom prst="rect">
            <a:avLst/>
          </a:prstGeom>
        </p:spPr>
      </p:pic>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7"/>
          <p:cNvPicPr>
            <a:picLocks noChangeAspect="1"/>
          </p:cNvPicPr>
          <p:nvPr/>
        </p:nvPicPr>
        <p:blipFill>
          <a:blip r:embed="rId1"/>
          <a:stretch>
            <a:fillRect/>
          </a:stretch>
        </p:blipFill>
        <p:spPr>
          <a:xfrm>
            <a:off x="0" y="0"/>
            <a:ext cx="12192000" cy="6864350"/>
          </a:xfrm>
          <a:prstGeom prst="rect">
            <a:avLst/>
          </a:prstGeom>
        </p:spPr>
      </p:pic>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6" name="标题 5"/>
          <p:cNvSpPr>
            <a:spLocks noGrp="1"/>
          </p:cNvSpPr>
          <p:nvPr>
            <p:ph type="title"/>
            <p:custDataLst>
              <p:tags r:id="rId2"/>
            </p:custDataLst>
          </p:nvPr>
        </p:nvSpPr>
        <p:spPr>
          <a:xfrm>
            <a:off x="1420284" y="3744384"/>
            <a:ext cx="9146117" cy="1833033"/>
          </a:xfrm>
        </p:spPr>
        <p:txBody>
          <a:bodyPr vert="horz" wrap="square" lIns="121920" tIns="60960" rIns="121920" bIns="60960" numCol="1" anchor="b" anchorCtr="0" compatLnSpc="1">
            <a:normAutofit fontScale="90000"/>
          </a:bodyPr>
          <a:lstStyle/>
          <a:p>
            <a:pPr marL="0" marR="0" lvl="0" indent="0" algn="ctr" defTabSz="914400" rtl="0" eaLnBrk="1" fontAlgn="auto" latinLnBrk="0" hangingPunct="1">
              <a:lnSpc>
                <a:spcPct val="100000"/>
              </a:lnSpc>
              <a:spcBef>
                <a:spcPct val="0"/>
              </a:spcBef>
              <a:spcAft>
                <a:spcPct val="0"/>
              </a:spcAft>
              <a:buClrTx/>
              <a:buSzTx/>
              <a:buFontTx/>
              <a:buNone/>
              <a:defRPr/>
            </a:pPr>
            <a:br>
              <a:rPr lang="zh-CN" altLang="en-US" sz="5865" b="1" dirty="0">
                <a:latin typeface="Verdana" panose="020B0604030504040204" pitchFamily="34" charset="0"/>
                <a:ea typeface="宋体" panose="02010600030101010101" pitchFamily="2" charset="-122"/>
              </a:rPr>
            </a:br>
            <a:br>
              <a:rPr lang="zh-CN" altLang="en-US" sz="5865" b="1" dirty="0">
                <a:latin typeface="Verdana" panose="020B0604030504040204" pitchFamily="34" charset="0"/>
                <a:ea typeface="宋体" panose="02010600030101010101" pitchFamily="2" charset="-122"/>
              </a:rPr>
            </a:br>
            <a:endParaRPr kumimoji="0" lang="zh-CN" altLang="en-US" sz="5865" b="0" i="0" u="none" strike="noStrike" kern="1200" cap="none" spc="0" normalizeH="0" baseline="0" noProof="1">
              <a:ln>
                <a:noFill/>
              </a:ln>
              <a:solidFill>
                <a:schemeClr val="tx1">
                  <a:lumMod val="85000"/>
                  <a:lumOff val="15000"/>
                </a:schemeClr>
              </a:solidFill>
              <a:effectLst/>
              <a:uLnTx/>
              <a:uFillTx/>
              <a:latin typeface="Arial" panose="020B0604020202020204" pitchFamily="34" charset="0"/>
              <a:ea typeface="微软雅黑" panose="020B0503020204020204" pitchFamily="34" charset="-122"/>
              <a:cs typeface="+mj-cs"/>
            </a:endParaRPr>
          </a:p>
        </p:txBody>
      </p:sp>
      <p:sp>
        <p:nvSpPr>
          <p:cNvPr id="3" name="文本框 2"/>
          <p:cNvSpPr txBox="1"/>
          <p:nvPr/>
        </p:nvSpPr>
        <p:spPr>
          <a:xfrm>
            <a:off x="-76200" y="1526540"/>
            <a:ext cx="9782175" cy="3620135"/>
          </a:xfrm>
          <a:prstGeom prst="rect">
            <a:avLst/>
          </a:prstGeom>
          <a:noFill/>
        </p:spPr>
        <p:txBody>
          <a:bodyPr wrap="square" rtlCol="0">
            <a:spAutoFit/>
          </a:bodyPr>
          <a:p>
            <a:br>
              <a:rPr lang="en-US" altLang="zh-CN" sz="2400" noProof="0">
                <a:solidFill>
                  <a:schemeClr val="tx1">
                    <a:lumMod val="85000"/>
                    <a:lumOff val="15000"/>
                  </a:schemeClr>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br>
            <a:br>
              <a:rPr lang="zh-CN" altLang="en-US" sz="4265">
                <a:solidFill>
                  <a:schemeClr val="tx1">
                    <a:lumMod val="85000"/>
                    <a:lumOff val="15000"/>
                  </a:schemeClr>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br>
            <a:r>
              <a:rPr lang="zh-CN" altLang="en-US" sz="6000">
                <a:solidFill>
                  <a:schemeClr val="tx1">
                    <a:lumMod val="85000"/>
                    <a:lumOff val="1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pitchFamily="49" charset="-122"/>
                <a:sym typeface="+mn-ea"/>
              </a:rPr>
              <a:t>一、支持疫情防控</a:t>
            </a:r>
            <a:endParaRPr lang="zh-CN" altLang="en-US" sz="6000">
              <a:solidFill>
                <a:schemeClr val="tx1">
                  <a:lumMod val="85000"/>
                  <a:lumOff val="1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pitchFamily="49" charset="-122"/>
              <a:sym typeface="+mn-ea"/>
            </a:endParaRPr>
          </a:p>
          <a:p>
            <a:r>
              <a:rPr lang="zh-CN" altLang="en-US" sz="6000">
                <a:solidFill>
                  <a:schemeClr val="tx1">
                    <a:lumMod val="85000"/>
                    <a:lumOff val="15000"/>
                  </a:schemeClr>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cs typeface="楷体" panose="02010609060101010101" pitchFamily="49" charset="-122"/>
                <a:sym typeface="+mn-ea"/>
              </a:rPr>
              <a:t>    个税政策梳理</a:t>
            </a:r>
            <a:br>
              <a:rPr lang="zh-CN" altLang="en-US" sz="4265">
                <a:solidFill>
                  <a:schemeClr val="tx1">
                    <a:lumMod val="85000"/>
                    <a:lumOff val="15000"/>
                  </a:schemeClr>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sym typeface="+mn-ea"/>
              </a:rPr>
            </a:br>
            <a:endParaRPr lang="zh-CN" altLang="en-US" sz="4265" noProof="1">
              <a:solidFill>
                <a:schemeClr val="tx1">
                  <a:lumMod val="85000"/>
                  <a:lumOff val="15000"/>
                </a:schemeClr>
              </a:solidFill>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cs typeface="楷体" panose="02010609060101010101" pitchFamily="49" charset="-122"/>
            </a:endParaRPr>
          </a:p>
        </p:txBody>
      </p:sp>
      <p:pic>
        <p:nvPicPr>
          <p:cNvPr id="68611" name="图片 1"/>
          <p:cNvPicPr>
            <a:picLocks noChangeAspect="1"/>
          </p:cNvPicPr>
          <p:nvPr/>
        </p:nvPicPr>
        <p:blipFill>
          <a:blip r:embed="rId3"/>
          <a:stretch>
            <a:fillRect/>
          </a:stretch>
        </p:blipFill>
        <p:spPr>
          <a:xfrm>
            <a:off x="6213475" y="2059517"/>
            <a:ext cx="5219700" cy="3695700"/>
          </a:xfrm>
          <a:prstGeom prst="rect">
            <a:avLst/>
          </a:prstGeom>
          <a:noFill/>
          <a:ln w="9525">
            <a:noFill/>
          </a:ln>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8"/>
          <p:cNvPicPr>
            <a:picLocks noChangeAspect="1"/>
          </p:cNvPicPr>
          <p:nvPr/>
        </p:nvPicPr>
        <p:blipFill>
          <a:blip r:embed="rId1"/>
          <a:stretch>
            <a:fillRect/>
          </a:stretch>
        </p:blipFill>
        <p:spPr>
          <a:xfrm>
            <a:off x="0" y="0"/>
            <a:ext cx="12181840" cy="6858635"/>
          </a:xfrm>
          <a:prstGeom prst="rect">
            <a:avLst/>
          </a:prstGeom>
        </p:spPr>
      </p:pic>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9"/>
          <p:cNvPicPr>
            <a:picLocks noChangeAspect="1"/>
          </p:cNvPicPr>
          <p:nvPr/>
        </p:nvPicPr>
        <p:blipFill>
          <a:blip r:embed="rId1"/>
          <a:stretch>
            <a:fillRect/>
          </a:stretch>
        </p:blipFill>
        <p:spPr>
          <a:xfrm>
            <a:off x="0" y="0"/>
            <a:ext cx="12232640" cy="685800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5"/>
          <p:cNvPicPr>
            <a:picLocks noChangeAspect="1"/>
          </p:cNvPicPr>
          <p:nvPr/>
        </p:nvPicPr>
        <p:blipFill>
          <a:blip r:embed="rId1"/>
          <a:stretch>
            <a:fillRect/>
          </a:stretch>
        </p:blipFill>
        <p:spPr>
          <a:xfrm>
            <a:off x="0" y="0"/>
            <a:ext cx="12226290" cy="6858000"/>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0"/>
          <p:cNvPicPr>
            <a:picLocks noChangeAspect="1"/>
          </p:cNvPicPr>
          <p:nvPr/>
        </p:nvPicPr>
        <p:blipFill>
          <a:blip r:embed="rId1"/>
          <a:stretch>
            <a:fillRect/>
          </a:stretch>
        </p:blipFill>
        <p:spPr>
          <a:xfrm>
            <a:off x="0" y="0"/>
            <a:ext cx="12192000" cy="6853555"/>
          </a:xfrm>
          <a:prstGeom prst="rect">
            <a:avLst/>
          </a:prstGeom>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6"/>
          <p:cNvPicPr>
            <a:picLocks noChangeAspect="1"/>
          </p:cNvPicPr>
          <p:nvPr/>
        </p:nvPicPr>
        <p:blipFill>
          <a:blip r:embed="rId1"/>
          <a:stretch>
            <a:fillRect/>
          </a:stretch>
        </p:blipFill>
        <p:spPr>
          <a:xfrm>
            <a:off x="0" y="0"/>
            <a:ext cx="12192000" cy="6844665"/>
          </a:xfrm>
          <a:prstGeom prst="rect">
            <a:avLst/>
          </a:prstGeom>
        </p:spPr>
      </p:pic>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7"/>
          <p:cNvPicPr>
            <a:picLocks noChangeAspect="1"/>
          </p:cNvPicPr>
          <p:nvPr/>
        </p:nvPicPr>
        <p:blipFill>
          <a:blip r:embed="rId1"/>
          <a:stretch>
            <a:fillRect/>
          </a:stretch>
        </p:blipFill>
        <p:spPr>
          <a:xfrm>
            <a:off x="0" y="0"/>
            <a:ext cx="12175490" cy="6858000"/>
          </a:xfrm>
          <a:prstGeom prst="rect">
            <a:avLst/>
          </a:prstGeom>
        </p:spPr>
      </p:pic>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8"/>
          <p:cNvPicPr>
            <a:picLocks noChangeAspect="1"/>
          </p:cNvPicPr>
          <p:nvPr/>
        </p:nvPicPr>
        <p:blipFill>
          <a:blip r:embed="rId1"/>
          <a:stretch>
            <a:fillRect/>
          </a:stretch>
        </p:blipFill>
        <p:spPr>
          <a:xfrm>
            <a:off x="0" y="0"/>
            <a:ext cx="12227560" cy="6858000"/>
          </a:xfrm>
          <a:prstGeom prst="rect">
            <a:avLst/>
          </a:prstGeom>
        </p:spPr>
      </p:pic>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9"/>
          <p:cNvPicPr>
            <a:picLocks noChangeAspect="1"/>
          </p:cNvPicPr>
          <p:nvPr/>
        </p:nvPicPr>
        <p:blipFill>
          <a:blip r:embed="rId1"/>
          <a:stretch>
            <a:fillRect/>
          </a:stretch>
        </p:blipFill>
        <p:spPr>
          <a:xfrm>
            <a:off x="0" y="0"/>
            <a:ext cx="12192000" cy="6878955"/>
          </a:xfrm>
          <a:prstGeom prst="rect">
            <a:avLst/>
          </a:prstGeom>
        </p:spPr>
      </p:pic>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30"/>
          <p:cNvPicPr>
            <a:picLocks noChangeAspect="1"/>
          </p:cNvPicPr>
          <p:nvPr/>
        </p:nvPicPr>
        <p:blipFill>
          <a:blip r:embed="rId1"/>
          <a:stretch>
            <a:fillRect/>
          </a:stretch>
        </p:blipFill>
        <p:spPr>
          <a:xfrm>
            <a:off x="0" y="0"/>
            <a:ext cx="12192000" cy="6853555"/>
          </a:xfrm>
          <a:prstGeom prst="rect">
            <a:avLst/>
          </a:prstGeom>
        </p:spPr>
      </p:pic>
    </p:spTree>
    <p:custDataLst>
      <p:tags r:id="rId2"/>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sp>
        <p:nvSpPr>
          <p:cNvPr id="3" name="内容占位符 2"/>
          <p:cNvSpPr>
            <a:spLocks noGrp="1"/>
          </p:cNvSpPr>
          <p:nvPr>
            <p:ph idx="1"/>
          </p:nvPr>
        </p:nvSpPr>
        <p:spPr/>
        <p:txBody>
          <a:bodyPr/>
          <a:p>
            <a:endParaRPr lang="zh-CN" altLang="en-US"/>
          </a:p>
        </p:txBody>
      </p:sp>
      <p:pic>
        <p:nvPicPr>
          <p:cNvPr id="4" name="图片 3" descr="1"/>
          <p:cNvPicPr>
            <a:picLocks noChangeAspect="1"/>
          </p:cNvPicPr>
          <p:nvPr/>
        </p:nvPicPr>
        <p:blipFill>
          <a:blip r:embed="rId1"/>
          <a:stretch>
            <a:fillRect/>
          </a:stretch>
        </p:blipFill>
        <p:spPr>
          <a:xfrm>
            <a:off x="880110" y="608330"/>
            <a:ext cx="2936875" cy="5995035"/>
          </a:xfrm>
          <a:prstGeom prst="rect">
            <a:avLst/>
          </a:prstGeom>
        </p:spPr>
      </p:pic>
      <p:pic>
        <p:nvPicPr>
          <p:cNvPr id="5" name="图片 4" descr="2"/>
          <p:cNvPicPr>
            <a:picLocks noChangeAspect="1"/>
          </p:cNvPicPr>
          <p:nvPr/>
        </p:nvPicPr>
        <p:blipFill>
          <a:blip r:embed="rId2"/>
          <a:stretch>
            <a:fillRect/>
          </a:stretch>
        </p:blipFill>
        <p:spPr>
          <a:xfrm>
            <a:off x="4528185" y="445770"/>
            <a:ext cx="2922270" cy="5965825"/>
          </a:xfrm>
          <a:prstGeom prst="rect">
            <a:avLst/>
          </a:prstGeom>
        </p:spPr>
      </p:pic>
      <p:pic>
        <p:nvPicPr>
          <p:cNvPr id="6" name="图片 5" descr="3"/>
          <p:cNvPicPr>
            <a:picLocks noChangeAspect="1"/>
          </p:cNvPicPr>
          <p:nvPr/>
        </p:nvPicPr>
        <p:blipFill>
          <a:blip r:embed="rId3"/>
          <a:stretch>
            <a:fillRect/>
          </a:stretch>
        </p:blipFill>
        <p:spPr>
          <a:xfrm>
            <a:off x="8326120" y="819150"/>
            <a:ext cx="2834005" cy="5784215"/>
          </a:xfrm>
          <a:prstGeom prst="rect">
            <a:avLst/>
          </a:prstGeom>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p:cxnSp>
        <p:nvCxnSpPr>
          <p:cNvPr id="43" name="直接连接符 42"/>
          <p:cNvCxnSpPr/>
          <p:nvPr/>
        </p:nvCxnSpPr>
        <p:spPr>
          <a:xfrm>
            <a:off x="984251" y="1411817"/>
            <a:ext cx="1020021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9634" name="组合 44"/>
          <p:cNvGrpSpPr/>
          <p:nvPr/>
        </p:nvGrpSpPr>
        <p:grpSpPr>
          <a:xfrm>
            <a:off x="1689100" y="1635337"/>
            <a:ext cx="1191684" cy="666115"/>
            <a:chOff x="2215144" y="927951"/>
            <a:chExt cx="1244730" cy="917960"/>
          </a:xfrm>
        </p:grpSpPr>
        <p:sp>
          <p:nvSpPr>
            <p:cNvPr id="46" name="平行四边形 45"/>
            <p:cNvSpPr/>
            <p:nvPr/>
          </p:nvSpPr>
          <p:spPr>
            <a:xfrm>
              <a:off x="2215144" y="982545"/>
              <a:ext cx="1120422" cy="84295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schemeClr val="lt1"/>
                </a:solidFill>
                <a:effectLst/>
                <a:uLnTx/>
                <a:uFillTx/>
                <a:latin typeface="Impact" panose="020B0806030902050204" pitchFamily="34" charset="0"/>
                <a:ea typeface="+mn-ea"/>
                <a:cs typeface="+mn-cs"/>
              </a:endParaRPr>
            </a:p>
          </p:txBody>
        </p:sp>
        <p:sp>
          <p:nvSpPr>
            <p:cNvPr id="69636" name="文本框 9"/>
            <p:cNvSpPr txBox="1"/>
            <p:nvPr/>
          </p:nvSpPr>
          <p:spPr>
            <a:xfrm>
              <a:off x="2392489" y="927951"/>
              <a:ext cx="1067385" cy="917960"/>
            </a:xfrm>
            <a:prstGeom prst="rect">
              <a:avLst/>
            </a:prstGeom>
            <a:noFill/>
            <a:ln w="9525">
              <a:noFill/>
            </a:ln>
          </p:spPr>
          <p:txBody>
            <a:bodyPr anchor="t">
              <a:spAutoFit/>
            </a:bodyPr>
            <a:p>
              <a:r>
                <a:rPr lang="en-US" altLang="zh-CN" sz="3735" dirty="0">
                  <a:solidFill>
                    <a:schemeClr val="bg1"/>
                  </a:solidFill>
                  <a:latin typeface="Impact" panose="020B0806030902050204" pitchFamily="34" charset="0"/>
                  <a:ea typeface="宋体" panose="02010600030101010101" pitchFamily="2" charset="-122"/>
                </a:rPr>
                <a:t>01</a:t>
              </a:r>
              <a:endParaRPr lang="en-US" altLang="en-US" sz="3735" dirty="0">
                <a:solidFill>
                  <a:schemeClr val="bg1"/>
                </a:solidFill>
                <a:latin typeface="Impact" panose="020B0806030902050204" pitchFamily="34" charset="0"/>
                <a:ea typeface="宋体" panose="02010600030101010101" pitchFamily="2" charset="-122"/>
              </a:endParaRPr>
            </a:p>
          </p:txBody>
        </p:sp>
      </p:grpSp>
      <p:grpSp>
        <p:nvGrpSpPr>
          <p:cNvPr id="69637" name="组合 59"/>
          <p:cNvGrpSpPr/>
          <p:nvPr/>
        </p:nvGrpSpPr>
        <p:grpSpPr>
          <a:xfrm>
            <a:off x="2668481" y="1635337"/>
            <a:ext cx="7556500" cy="1270483"/>
            <a:chOff x="3472850" y="181422"/>
            <a:chExt cx="4057037" cy="1476404"/>
          </a:xfrm>
        </p:grpSpPr>
        <p:sp>
          <p:nvSpPr>
            <p:cNvPr id="61" name="矩形 60"/>
            <p:cNvSpPr/>
            <p:nvPr/>
          </p:nvSpPr>
          <p:spPr>
            <a:xfrm>
              <a:off x="3883349" y="264478"/>
              <a:ext cx="3414849" cy="1393195"/>
            </a:xfrm>
            <a:prstGeom prst="rect">
              <a:avLst/>
            </a:prstGeom>
            <a:ln w="15875">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通过公益性社会组织或县级以上人民政府及其部门等国家机关捐赠应对疫情的现金和物品允许企业所得税或个人所得税税前全额扣除</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62" name="平行四边形 61"/>
            <p:cNvSpPr/>
            <p:nvPr/>
          </p:nvSpPr>
          <p:spPr>
            <a:xfrm>
              <a:off x="3472850" y="181422"/>
              <a:ext cx="4057037" cy="1476404"/>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135"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grpSp>
        <p:nvGrpSpPr>
          <p:cNvPr id="69640" name="组合 79"/>
          <p:cNvGrpSpPr/>
          <p:nvPr/>
        </p:nvGrpSpPr>
        <p:grpSpPr>
          <a:xfrm>
            <a:off x="1206500" y="3095626"/>
            <a:ext cx="1191684" cy="666115"/>
            <a:chOff x="2215144" y="927951"/>
            <a:chExt cx="1244730" cy="917208"/>
          </a:xfrm>
        </p:grpSpPr>
        <p:sp>
          <p:nvSpPr>
            <p:cNvPr id="3" name="平行四边形 2"/>
            <p:cNvSpPr/>
            <p:nvPr/>
          </p:nvSpPr>
          <p:spPr>
            <a:xfrm>
              <a:off x="2215144" y="982534"/>
              <a:ext cx="1120256" cy="842769"/>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schemeClr val="lt1"/>
                </a:solidFill>
                <a:effectLst/>
                <a:uLnTx/>
                <a:uFillTx/>
                <a:latin typeface="Impact" panose="020B0806030902050204" pitchFamily="34" charset="0"/>
                <a:ea typeface="+mn-ea"/>
                <a:cs typeface="+mn-cs"/>
              </a:endParaRPr>
            </a:p>
          </p:txBody>
        </p:sp>
        <p:sp>
          <p:nvSpPr>
            <p:cNvPr id="69642" name="文本框 9"/>
            <p:cNvSpPr txBox="1"/>
            <p:nvPr/>
          </p:nvSpPr>
          <p:spPr>
            <a:xfrm>
              <a:off x="2392726" y="927951"/>
              <a:ext cx="1067148" cy="917208"/>
            </a:xfrm>
            <a:prstGeom prst="rect">
              <a:avLst/>
            </a:prstGeom>
            <a:noFill/>
            <a:ln w="9525">
              <a:noFill/>
            </a:ln>
          </p:spPr>
          <p:txBody>
            <a:bodyPr anchor="t">
              <a:spAutoFit/>
            </a:bodyPr>
            <a:p>
              <a:r>
                <a:rPr lang="en-US" altLang="zh-CN" sz="3735" dirty="0">
                  <a:solidFill>
                    <a:schemeClr val="bg1"/>
                  </a:solidFill>
                  <a:latin typeface="Impact" panose="020B0806030902050204" pitchFamily="34" charset="0"/>
                  <a:ea typeface="宋体" panose="02010600030101010101" pitchFamily="2" charset="-122"/>
                </a:rPr>
                <a:t>02</a:t>
              </a:r>
              <a:endParaRPr lang="en-US" altLang="zh-CN" sz="3735" dirty="0">
                <a:solidFill>
                  <a:schemeClr val="bg1"/>
                </a:solidFill>
                <a:latin typeface="Impact" panose="020B0806030902050204" pitchFamily="34" charset="0"/>
                <a:ea typeface="宋体" panose="02010600030101010101" pitchFamily="2" charset="-122"/>
              </a:endParaRPr>
            </a:p>
          </p:txBody>
        </p:sp>
      </p:grpSp>
      <p:grpSp>
        <p:nvGrpSpPr>
          <p:cNvPr id="69643" name="组合 82"/>
          <p:cNvGrpSpPr/>
          <p:nvPr/>
        </p:nvGrpSpPr>
        <p:grpSpPr>
          <a:xfrm>
            <a:off x="2140162" y="2963121"/>
            <a:ext cx="7543800" cy="956733"/>
            <a:chOff x="3038829" y="-634973"/>
            <a:chExt cx="4168039" cy="1027844"/>
          </a:xfrm>
        </p:grpSpPr>
        <p:sp>
          <p:nvSpPr>
            <p:cNvPr id="7" name="矩形 6"/>
            <p:cNvSpPr/>
            <p:nvPr/>
          </p:nvSpPr>
          <p:spPr>
            <a:xfrm>
              <a:off x="3181505" y="-498794"/>
              <a:ext cx="3689954" cy="891632"/>
            </a:xfrm>
            <a:prstGeom prst="rect">
              <a:avLst/>
            </a:prstGeom>
            <a:ln w="1587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GB"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直接向承担疫情防治任务的医院捐赠应对疫情物品允许企业所得税或个人所得税税前全额扣除</a:t>
              </a:r>
              <a:endParaRPr kumimoji="0" lang="zh-CN" altLang="en-GB"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8" name="平行四边形 7"/>
            <p:cNvSpPr/>
            <p:nvPr/>
          </p:nvSpPr>
          <p:spPr>
            <a:xfrm>
              <a:off x="3038829" y="-634973"/>
              <a:ext cx="4168039" cy="1027844"/>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135"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grpSp>
        <p:nvGrpSpPr>
          <p:cNvPr id="78851" name="组合 44"/>
          <p:cNvGrpSpPr/>
          <p:nvPr/>
        </p:nvGrpSpPr>
        <p:grpSpPr>
          <a:xfrm>
            <a:off x="883920" y="4146338"/>
            <a:ext cx="1123951" cy="666115"/>
            <a:chOff x="2096640" y="1533507"/>
            <a:chExt cx="1172213" cy="917960"/>
          </a:xfrm>
        </p:grpSpPr>
        <p:sp>
          <p:nvSpPr>
            <p:cNvPr id="5" name="平行四边形 4"/>
            <p:cNvSpPr/>
            <p:nvPr/>
          </p:nvSpPr>
          <p:spPr>
            <a:xfrm>
              <a:off x="2096640" y="1592768"/>
              <a:ext cx="1120422" cy="84295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schemeClr val="lt1"/>
                </a:solidFill>
                <a:effectLst/>
                <a:uLnTx/>
                <a:uFillTx/>
                <a:latin typeface="Impact" panose="020B0806030902050204" pitchFamily="34" charset="0"/>
                <a:ea typeface="+mn-ea"/>
                <a:cs typeface="+mn-cs"/>
              </a:endParaRPr>
            </a:p>
          </p:txBody>
        </p:sp>
        <p:sp>
          <p:nvSpPr>
            <p:cNvPr id="78853" name="文本框 9"/>
            <p:cNvSpPr txBox="1"/>
            <p:nvPr/>
          </p:nvSpPr>
          <p:spPr>
            <a:xfrm>
              <a:off x="2201468" y="1533507"/>
              <a:ext cx="1067385" cy="917960"/>
            </a:xfrm>
            <a:prstGeom prst="rect">
              <a:avLst/>
            </a:prstGeom>
            <a:noFill/>
            <a:ln w="9525">
              <a:noFill/>
            </a:ln>
          </p:spPr>
          <p:txBody>
            <a:bodyPr anchor="t">
              <a:spAutoFit/>
            </a:bodyPr>
            <a:p>
              <a:r>
                <a:rPr lang="en-US" altLang="zh-CN" sz="3735" dirty="0">
                  <a:solidFill>
                    <a:schemeClr val="bg1"/>
                  </a:solidFill>
                  <a:latin typeface="Impact" panose="020B0806030902050204" pitchFamily="34" charset="0"/>
                  <a:ea typeface="宋体" panose="02010600030101010101" pitchFamily="2" charset="-122"/>
                </a:rPr>
                <a:t>03</a:t>
              </a:r>
              <a:endParaRPr lang="en-US" altLang="en-US" sz="3735" dirty="0">
                <a:solidFill>
                  <a:schemeClr val="bg1"/>
                </a:solidFill>
                <a:latin typeface="Impact" panose="020B0806030902050204" pitchFamily="34" charset="0"/>
                <a:ea typeface="宋体" panose="02010600030101010101" pitchFamily="2" charset="-122"/>
              </a:endParaRPr>
            </a:p>
          </p:txBody>
        </p:sp>
      </p:grpSp>
      <p:grpSp>
        <p:nvGrpSpPr>
          <p:cNvPr id="78854" name="组合 59"/>
          <p:cNvGrpSpPr/>
          <p:nvPr/>
        </p:nvGrpSpPr>
        <p:grpSpPr>
          <a:xfrm>
            <a:off x="1858857" y="3920067"/>
            <a:ext cx="7814733" cy="1498600"/>
            <a:chOff x="3574688" y="545217"/>
            <a:chExt cx="6104186" cy="540057"/>
          </a:xfrm>
        </p:grpSpPr>
        <p:sp>
          <p:nvSpPr>
            <p:cNvPr id="9" name="矩形 8"/>
            <p:cNvSpPr/>
            <p:nvPr/>
          </p:nvSpPr>
          <p:spPr>
            <a:xfrm>
              <a:off x="4178570" y="705313"/>
              <a:ext cx="4895873" cy="299091"/>
            </a:xfrm>
            <a:prstGeom prst="rect">
              <a:avLst/>
            </a:prstGeom>
            <a:ln w="15875">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取得政府规定标准的疫情防治临时性工作</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补助和奖金免征个人所得税</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10" name="平行四边形 9"/>
            <p:cNvSpPr/>
            <p:nvPr/>
          </p:nvSpPr>
          <p:spPr>
            <a:xfrm>
              <a:off x="3574688" y="545217"/>
              <a:ext cx="6104186"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135"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grpSp>
        <p:nvGrpSpPr>
          <p:cNvPr id="78860" name="组合 82"/>
          <p:cNvGrpSpPr/>
          <p:nvPr/>
        </p:nvGrpSpPr>
        <p:grpSpPr>
          <a:xfrm>
            <a:off x="2067560" y="5418243"/>
            <a:ext cx="7818967" cy="1413933"/>
            <a:chOff x="3217521" y="-166303"/>
            <a:chExt cx="4657351" cy="540036"/>
          </a:xfrm>
        </p:grpSpPr>
        <p:sp>
          <p:nvSpPr>
            <p:cNvPr id="84" name="矩形 83"/>
            <p:cNvSpPr/>
            <p:nvPr/>
          </p:nvSpPr>
          <p:spPr>
            <a:xfrm>
              <a:off x="3575464" y="-64562"/>
              <a:ext cx="4107891" cy="316988"/>
            </a:xfrm>
            <a:prstGeom prst="rect">
              <a:avLst/>
            </a:prstGeom>
            <a:ln w="15875">
              <a:noFill/>
            </a:ln>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GB"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取得单位发放的预防新型冠状病毒感染肺炎的</a:t>
              </a:r>
              <a:endParaRPr kumimoji="0" lang="zh-CN" altLang="en-GB"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GB"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医药防护用品等免征个人所得税 </a:t>
              </a:r>
              <a:endParaRPr kumimoji="0" lang="zh-CN" altLang="en-GB" sz="240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85" name="平行四边形 84"/>
            <p:cNvSpPr/>
            <p:nvPr/>
          </p:nvSpPr>
          <p:spPr>
            <a:xfrm>
              <a:off x="3217521" y="-166303"/>
              <a:ext cx="4657351" cy="540036"/>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135" b="1"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grpSp>
      <p:grpSp>
        <p:nvGrpSpPr>
          <p:cNvPr id="11" name="组合 44"/>
          <p:cNvGrpSpPr/>
          <p:nvPr/>
        </p:nvGrpSpPr>
        <p:grpSpPr>
          <a:xfrm>
            <a:off x="734695" y="5766223"/>
            <a:ext cx="1123951" cy="666115"/>
            <a:chOff x="2096640" y="1533507"/>
            <a:chExt cx="1172213" cy="917960"/>
          </a:xfrm>
        </p:grpSpPr>
        <p:sp>
          <p:nvSpPr>
            <p:cNvPr id="13" name="平行四边形 12"/>
            <p:cNvSpPr/>
            <p:nvPr/>
          </p:nvSpPr>
          <p:spPr>
            <a:xfrm>
              <a:off x="2096640" y="1592768"/>
              <a:ext cx="1120422" cy="84295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schemeClr val="lt1"/>
                </a:solidFill>
                <a:effectLst/>
                <a:uLnTx/>
                <a:uFillTx/>
                <a:latin typeface="Impact" panose="020B0806030902050204" pitchFamily="34" charset="0"/>
                <a:ea typeface="+mn-ea"/>
                <a:cs typeface="+mn-cs"/>
              </a:endParaRPr>
            </a:p>
          </p:txBody>
        </p:sp>
        <p:sp>
          <p:nvSpPr>
            <p:cNvPr id="14" name="文本框 9"/>
            <p:cNvSpPr txBox="1"/>
            <p:nvPr/>
          </p:nvSpPr>
          <p:spPr>
            <a:xfrm>
              <a:off x="2201468" y="1533507"/>
              <a:ext cx="1067385" cy="917960"/>
            </a:xfrm>
            <a:prstGeom prst="rect">
              <a:avLst/>
            </a:prstGeom>
            <a:noFill/>
            <a:ln w="9525">
              <a:noFill/>
            </a:ln>
          </p:spPr>
          <p:txBody>
            <a:bodyPr anchor="t">
              <a:spAutoFit/>
            </a:bodyPr>
            <a:p>
              <a:r>
                <a:rPr lang="en-US" altLang="zh-CN" sz="3735" dirty="0">
                  <a:solidFill>
                    <a:schemeClr val="bg1"/>
                  </a:solidFill>
                  <a:latin typeface="Impact" panose="020B0806030902050204" pitchFamily="34" charset="0"/>
                  <a:ea typeface="宋体" panose="02010600030101010101" pitchFamily="2" charset="-122"/>
                </a:rPr>
                <a:t>04</a:t>
              </a:r>
              <a:endParaRPr lang="en-US" altLang="en-US" sz="3735" dirty="0">
                <a:solidFill>
                  <a:schemeClr val="bg1"/>
                </a:solidFill>
                <a:latin typeface="Impact" panose="020B0806030902050204" pitchFamily="34" charset="0"/>
                <a:ea typeface="宋体" panose="02010600030101010101" pitchFamily="2" charset="-122"/>
              </a:endParaRPr>
            </a:p>
          </p:txBody>
        </p:sp>
      </p:grpSp>
    </p:spTree>
  </p:cSld>
  <p:clrMapOvr>
    <a:masterClrMapping/>
  </p:clrMapOvr>
  <p:transition spd="med" advTm="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1"/>
          <p:cNvPicPr>
            <a:picLocks noChangeAspect="1"/>
          </p:cNvPicPr>
          <p:nvPr/>
        </p:nvPicPr>
        <p:blipFill>
          <a:blip r:embed="rId1"/>
          <a:stretch>
            <a:fillRect/>
          </a:stretch>
        </p:blipFill>
        <p:spPr>
          <a:xfrm>
            <a:off x="0" y="0"/>
            <a:ext cx="12245340" cy="6858635"/>
          </a:xfrm>
          <a:prstGeom prst="rect">
            <a:avLst/>
          </a:prstGeom>
        </p:spPr>
      </p:pic>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2"/>
          <p:cNvPicPr>
            <a:picLocks noChangeAspect="1"/>
          </p:cNvPicPr>
          <p:nvPr/>
        </p:nvPicPr>
        <p:blipFill>
          <a:blip r:embed="rId1"/>
          <a:stretch>
            <a:fillRect/>
          </a:stretch>
        </p:blipFill>
        <p:spPr>
          <a:xfrm>
            <a:off x="0" y="0"/>
            <a:ext cx="12208510" cy="6835775"/>
          </a:xfrm>
          <a:prstGeom prst="rect">
            <a:avLst/>
          </a:prstGeom>
        </p:spPr>
      </p:pic>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3"/>
          <p:cNvPicPr>
            <a:picLocks noChangeAspect="1"/>
          </p:cNvPicPr>
          <p:nvPr/>
        </p:nvPicPr>
        <p:blipFill>
          <a:blip r:embed="rId1"/>
          <a:stretch>
            <a:fillRect/>
          </a:stretch>
        </p:blipFill>
        <p:spPr>
          <a:xfrm>
            <a:off x="0" y="0"/>
            <a:ext cx="12192000" cy="6848475"/>
          </a:xfrm>
          <a:prstGeom prst="rect">
            <a:avLst/>
          </a:prstGeom>
        </p:spPr>
      </p:pic>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4"/>
          <p:cNvPicPr>
            <a:picLocks noChangeAspect="1"/>
          </p:cNvPicPr>
          <p:nvPr/>
        </p:nvPicPr>
        <p:blipFill>
          <a:blip r:embed="rId1"/>
          <a:stretch>
            <a:fillRect/>
          </a:stretch>
        </p:blipFill>
        <p:spPr>
          <a:xfrm>
            <a:off x="0" y="0"/>
            <a:ext cx="12251055" cy="6858000"/>
          </a:xfrm>
          <a:prstGeom prst="rect">
            <a:avLst/>
          </a:prstGeom>
        </p:spPr>
      </p:pic>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5"/>
          <p:cNvPicPr>
            <a:picLocks noChangeAspect="1"/>
          </p:cNvPicPr>
          <p:nvPr/>
        </p:nvPicPr>
        <p:blipFill>
          <a:blip r:embed="rId1"/>
          <a:stretch>
            <a:fillRect/>
          </a:stretch>
        </p:blipFill>
        <p:spPr>
          <a:xfrm>
            <a:off x="0" y="0"/>
            <a:ext cx="12192000" cy="6870065"/>
          </a:xfrm>
          <a:prstGeom prst="rect">
            <a:avLst/>
          </a:prstGeom>
        </p:spPr>
      </p:pic>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6"/>
          <p:cNvPicPr>
            <a:picLocks noChangeAspect="1"/>
          </p:cNvPicPr>
          <p:nvPr/>
        </p:nvPicPr>
        <p:blipFill>
          <a:blip r:embed="rId1"/>
          <a:stretch>
            <a:fillRect/>
          </a:stretch>
        </p:blipFill>
        <p:spPr>
          <a:xfrm>
            <a:off x="0" y="0"/>
            <a:ext cx="12200890" cy="6858635"/>
          </a:xfrm>
          <a:prstGeom prst="rect">
            <a:avLst/>
          </a:prstGeom>
        </p:spPr>
      </p:pic>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7"/>
          <p:cNvPicPr>
            <a:picLocks noChangeAspect="1"/>
          </p:cNvPicPr>
          <p:nvPr/>
        </p:nvPicPr>
        <p:blipFill>
          <a:blip r:embed="rId1"/>
          <a:stretch>
            <a:fillRect/>
          </a:stretch>
        </p:blipFill>
        <p:spPr>
          <a:xfrm>
            <a:off x="0" y="0"/>
            <a:ext cx="12218035" cy="6858000"/>
          </a:xfrm>
          <a:prstGeom prst="rect">
            <a:avLst/>
          </a:prstGeom>
        </p:spPr>
      </p:pic>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8"/>
          <p:cNvPicPr>
            <a:picLocks noChangeAspect="1"/>
          </p:cNvPicPr>
          <p:nvPr/>
        </p:nvPicPr>
        <p:blipFill>
          <a:blip r:embed="rId1"/>
          <a:stretch>
            <a:fillRect/>
          </a:stretch>
        </p:blipFill>
        <p:spPr>
          <a:xfrm>
            <a:off x="0" y="0"/>
            <a:ext cx="12192000" cy="6864350"/>
          </a:xfrm>
          <a:prstGeom prst="rect">
            <a:avLst/>
          </a:prstGeom>
        </p:spPr>
      </p:pic>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9"/>
          <p:cNvPicPr>
            <a:picLocks noChangeAspect="1"/>
          </p:cNvPicPr>
          <p:nvPr/>
        </p:nvPicPr>
        <p:blipFill>
          <a:blip r:embed="rId1"/>
          <a:stretch>
            <a:fillRect/>
          </a:stretch>
        </p:blipFill>
        <p:spPr>
          <a:xfrm>
            <a:off x="0" y="0"/>
            <a:ext cx="12192000" cy="6838950"/>
          </a:xfrm>
          <a:prstGeom prst="rect">
            <a:avLst/>
          </a:prstGeom>
        </p:spPr>
      </p:pic>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0"/>
          <p:cNvPicPr>
            <a:picLocks noChangeAspect="1"/>
          </p:cNvPicPr>
          <p:nvPr/>
        </p:nvPicPr>
        <p:blipFill>
          <a:blip r:embed="rId1"/>
          <a:stretch>
            <a:fillRect/>
          </a:stretch>
        </p:blipFill>
        <p:spPr>
          <a:xfrm>
            <a:off x="0" y="0"/>
            <a:ext cx="12192000" cy="6892925"/>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圆角矩形 2"/>
          <p:cNvSpPr/>
          <p:nvPr/>
        </p:nvSpPr>
        <p:spPr>
          <a:xfrm>
            <a:off x="8695055" y="1628775"/>
            <a:ext cx="3369945" cy="39376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1681" name="组合 3149825"/>
          <p:cNvGrpSpPr/>
          <p:nvPr/>
        </p:nvGrpSpPr>
        <p:grpSpPr>
          <a:xfrm>
            <a:off x="275167" y="421217"/>
            <a:ext cx="1087967" cy="599016"/>
            <a:chOff x="4353620" y="864629"/>
            <a:chExt cx="742365" cy="409715"/>
          </a:xfrm>
        </p:grpSpPr>
        <p:sp>
          <p:nvSpPr>
            <p:cNvPr id="71682" name="任意多边形 3149826"/>
            <p:cNvSpPr/>
            <p:nvPr/>
          </p:nvSpPr>
          <p:spPr>
            <a:xfrm>
              <a:off x="4353620" y="866076"/>
              <a:ext cx="742365" cy="408268"/>
            </a:xfrm>
            <a:custGeom>
              <a:avLst/>
              <a:gdLst/>
              <a:ahLst/>
              <a:cxnLst>
                <a:cxn ang="0">
                  <a:pos x="4706" y="1507"/>
                </a:cxn>
                <a:cxn ang="0">
                  <a:pos x="4622" y="1268"/>
                </a:cxn>
                <a:cxn ang="0">
                  <a:pos x="4489" y="1059"/>
                </a:cxn>
                <a:cxn ang="0">
                  <a:pos x="4312" y="886"/>
                </a:cxn>
                <a:cxn ang="0">
                  <a:pos x="4099" y="757"/>
                </a:cxn>
                <a:cxn ang="0">
                  <a:pos x="3857" y="679"/>
                </a:cxn>
                <a:cxn ang="0">
                  <a:pos x="3608" y="660"/>
                </a:cxn>
                <a:cxn ang="0">
                  <a:pos x="3407" y="686"/>
                </a:cxn>
                <a:cxn ang="0">
                  <a:pos x="3220" y="746"/>
                </a:cxn>
                <a:cxn ang="0">
                  <a:pos x="3050" y="838"/>
                </a:cxn>
                <a:cxn ang="0">
                  <a:pos x="2970" y="623"/>
                </a:cxn>
                <a:cxn ang="0">
                  <a:pos x="2850" y="430"/>
                </a:cxn>
                <a:cxn ang="0">
                  <a:pos x="2694" y="268"/>
                </a:cxn>
                <a:cxn ang="0">
                  <a:pos x="2509" y="139"/>
                </a:cxn>
                <a:cxn ang="0">
                  <a:pos x="2298" y="49"/>
                </a:cxn>
                <a:cxn ang="0">
                  <a:pos x="2067" y="4"/>
                </a:cxn>
                <a:cxn ang="0">
                  <a:pos x="1884" y="4"/>
                </a:cxn>
                <a:cxn ang="0">
                  <a:pos x="1691" y="34"/>
                </a:cxn>
                <a:cxn ang="0">
                  <a:pos x="1438" y="135"/>
                </a:cxn>
                <a:cxn ang="0">
                  <a:pos x="1220" y="290"/>
                </a:cxn>
                <a:cxn ang="0">
                  <a:pos x="1045" y="491"/>
                </a:cxn>
                <a:cxn ang="0">
                  <a:pos x="922" y="732"/>
                </a:cxn>
                <a:cxn ang="0">
                  <a:pos x="864" y="973"/>
                </a:cxn>
                <a:cxn ang="0">
                  <a:pos x="854" y="1115"/>
                </a:cxn>
                <a:cxn ang="0">
                  <a:pos x="845" y="1249"/>
                </a:cxn>
                <a:cxn ang="0">
                  <a:pos x="633" y="1275"/>
                </a:cxn>
                <a:cxn ang="0">
                  <a:pos x="442" y="1351"/>
                </a:cxn>
                <a:cxn ang="0">
                  <a:pos x="277" y="1468"/>
                </a:cxn>
                <a:cxn ang="0">
                  <a:pos x="145" y="1621"/>
                </a:cxn>
                <a:cxn ang="0">
                  <a:pos x="51" y="1802"/>
                </a:cxn>
                <a:cxn ang="0">
                  <a:pos x="5" y="2006"/>
                </a:cxn>
                <a:cxn ang="0">
                  <a:pos x="10" y="2217"/>
                </a:cxn>
                <a:cxn ang="0">
                  <a:pos x="63" y="2411"/>
                </a:cxn>
                <a:cxn ang="0">
                  <a:pos x="159" y="2584"/>
                </a:cxn>
                <a:cxn ang="0">
                  <a:pos x="290" y="2728"/>
                </a:cxn>
                <a:cxn ang="0">
                  <a:pos x="453" y="2840"/>
                </a:cxn>
                <a:cxn ang="0">
                  <a:pos x="640" y="2909"/>
                </a:cxn>
                <a:cxn ang="0">
                  <a:pos x="802" y="2936"/>
                </a:cxn>
                <a:cxn ang="0">
                  <a:pos x="4740" y="2936"/>
                </a:cxn>
                <a:cxn ang="0">
                  <a:pos x="4896" y="2907"/>
                </a:cxn>
                <a:cxn ang="0">
                  <a:pos x="5038" y="2843"/>
                </a:cxn>
                <a:cxn ang="0">
                  <a:pos x="5158" y="2748"/>
                </a:cxn>
                <a:cxn ang="0">
                  <a:pos x="5252" y="2629"/>
                </a:cxn>
                <a:cxn ang="0">
                  <a:pos x="5316" y="2488"/>
                </a:cxn>
                <a:cxn ang="0">
                  <a:pos x="5344" y="2330"/>
                </a:cxn>
                <a:cxn ang="0">
                  <a:pos x="5333" y="2172"/>
                </a:cxn>
                <a:cxn ang="0">
                  <a:pos x="5284" y="2026"/>
                </a:cxn>
                <a:cxn ang="0">
                  <a:pos x="5205" y="1899"/>
                </a:cxn>
                <a:cxn ang="0">
                  <a:pos x="5098" y="1795"/>
                </a:cxn>
                <a:cxn ang="0">
                  <a:pos x="4969" y="1717"/>
                </a:cxn>
                <a:cxn ang="0">
                  <a:pos x="4823" y="1672"/>
                </a:cxn>
              </a:cxnLst>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path>
              </a:pathLst>
            </a:custGeom>
            <a:solidFill>
              <a:srgbClr val="4F81BD"/>
            </a:solidFill>
            <a:ln w="9525">
              <a:noFill/>
            </a:ln>
          </p:spPr>
          <p:txBody>
            <a:bodyPr/>
            <a:p>
              <a:endParaRPr lang="zh-CN" altLang="en-US" sz="2400"/>
            </a:p>
          </p:txBody>
        </p:sp>
        <p:sp>
          <p:nvSpPr>
            <p:cNvPr id="71683" name="矩形 3149827"/>
            <p:cNvSpPr/>
            <p:nvPr/>
          </p:nvSpPr>
          <p:spPr>
            <a:xfrm>
              <a:off x="4508159" y="864629"/>
              <a:ext cx="433287" cy="314887"/>
            </a:xfrm>
            <a:prstGeom prst="rect">
              <a:avLst/>
            </a:prstGeom>
            <a:noFill/>
            <a:ln w="9525">
              <a:noFill/>
            </a:ln>
          </p:spPr>
          <p:txBody>
            <a:bodyPr anchor="t">
              <a:spAutoFit/>
            </a:bodyPr>
            <a:p>
              <a:endParaRPr lang="zh-CN" altLang="zh-CN" sz="2400" dirty="0">
                <a:latin typeface="Verdana" panose="020B0604030504040204" pitchFamily="34" charset="0"/>
                <a:ea typeface="宋体" panose="02010600030101010101" pitchFamily="2" charset="-122"/>
              </a:endParaRPr>
            </a:p>
          </p:txBody>
        </p:sp>
      </p:grpSp>
      <p:sp>
        <p:nvSpPr>
          <p:cNvPr id="71684" name="任意多边形 3149828"/>
          <p:cNvSpPr/>
          <p:nvPr/>
        </p:nvSpPr>
        <p:spPr>
          <a:xfrm>
            <a:off x="4233" y="6500284"/>
            <a:ext cx="12192000" cy="357716"/>
          </a:xfrm>
          <a:custGeom>
            <a:avLst/>
            <a:gdLst/>
            <a:ahLst/>
            <a:cxnLst>
              <a:cxn ang="0">
                <a:pos x="0" y="0"/>
              </a:cxn>
              <a:cxn ang="0">
                <a:pos x="9144000" y="0"/>
              </a:cxn>
              <a:cxn ang="0">
                <a:pos x="9144000" y="756293"/>
              </a:cxn>
              <a:cxn ang="0">
                <a:pos x="8108917" y="756293"/>
              </a:cxn>
              <a:cxn ang="0">
                <a:pos x="8108917" y="756292"/>
              </a:cxn>
              <a:cxn ang="0">
                <a:pos x="0" y="756292"/>
              </a:cxn>
              <a:cxn ang="0">
                <a:pos x="0" y="0"/>
              </a:cxn>
            </a:cxnLst>
            <a:pathLst>
              <a:path w="9144000" h="756293">
                <a:moveTo>
                  <a:pt x="0" y="0"/>
                </a:moveTo>
                <a:lnTo>
                  <a:pt x="9144000" y="0"/>
                </a:lnTo>
                <a:lnTo>
                  <a:pt x="9144000" y="756293"/>
                </a:lnTo>
                <a:lnTo>
                  <a:pt x="8108917" y="756293"/>
                </a:lnTo>
                <a:lnTo>
                  <a:pt x="8108917" y="756292"/>
                </a:lnTo>
                <a:lnTo>
                  <a:pt x="0" y="756292"/>
                </a:lnTo>
                <a:lnTo>
                  <a:pt x="0" y="0"/>
                </a:lnTo>
              </a:path>
            </a:pathLst>
          </a:custGeom>
          <a:solidFill>
            <a:srgbClr val="1B2153"/>
          </a:solidFill>
          <a:ln w="9525">
            <a:noFill/>
          </a:ln>
        </p:spPr>
        <p:txBody>
          <a:bodyPr/>
          <a:p>
            <a:endParaRPr lang="zh-CN" altLang="en-US" sz="2400"/>
          </a:p>
        </p:txBody>
      </p:sp>
      <p:grpSp>
        <p:nvGrpSpPr>
          <p:cNvPr id="71685" name="组合 3149829"/>
          <p:cNvGrpSpPr/>
          <p:nvPr/>
        </p:nvGrpSpPr>
        <p:grpSpPr>
          <a:xfrm>
            <a:off x="8202084" y="4095751"/>
            <a:ext cx="3039533" cy="33867"/>
            <a:chOff x="3875" y="1935"/>
            <a:chExt cx="1436" cy="16"/>
          </a:xfrm>
        </p:grpSpPr>
        <p:pic>
          <p:nvPicPr>
            <p:cNvPr id="71686" name="图片 3149830"/>
            <p:cNvPicPr>
              <a:picLocks noChangeAspect="1"/>
            </p:cNvPicPr>
            <p:nvPr/>
          </p:nvPicPr>
          <p:blipFill>
            <a:blip r:embed="rId2"/>
            <a:stretch>
              <a:fillRect/>
            </a:stretch>
          </p:blipFill>
          <p:spPr>
            <a:xfrm>
              <a:off x="3875" y="1935"/>
              <a:ext cx="1436" cy="16"/>
            </a:xfrm>
            <a:prstGeom prst="rect">
              <a:avLst/>
            </a:prstGeom>
            <a:noFill/>
            <a:ln w="9525">
              <a:noFill/>
            </a:ln>
          </p:spPr>
        </p:pic>
        <p:sp>
          <p:nvSpPr>
            <p:cNvPr id="71687" name="矩形 3149831"/>
            <p:cNvSpPr/>
            <p:nvPr/>
          </p:nvSpPr>
          <p:spPr>
            <a:xfrm rot="-5400000">
              <a:off x="4588" y="1227"/>
              <a:ext cx="8" cy="1430"/>
            </a:xfrm>
            <a:prstGeom prst="rect">
              <a:avLst/>
            </a:prstGeom>
            <a:noFill/>
            <a:ln w="9525">
              <a:noFill/>
            </a:ln>
          </p:spPr>
          <p:txBody>
            <a:bodyPr anchor="ctr"/>
            <a:p>
              <a:pPr algn="ctr" eaLnBrk="0" hangingPunct="0"/>
              <a:endParaRPr lang="zh-CN" altLang="zh-CN" sz="2400" dirty="0">
                <a:solidFill>
                  <a:srgbClr val="FFFFFF"/>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71688" name="文本框 6"/>
          <p:cNvSpPr txBox="1"/>
          <p:nvPr/>
        </p:nvSpPr>
        <p:spPr>
          <a:xfrm>
            <a:off x="960967" y="1890184"/>
            <a:ext cx="7831667" cy="4523105"/>
          </a:xfrm>
          <a:prstGeom prst="rect">
            <a:avLst/>
          </a:prstGeom>
          <a:noFill/>
          <a:ln w="9525">
            <a:noFill/>
          </a:ln>
        </p:spPr>
        <p:txBody>
          <a:bodyPr wrap="square" anchor="t">
            <a:spAutoFit/>
          </a:bodyPr>
          <a:p>
            <a:r>
              <a:rPr lang="zh-CN" altLang="en-US" sz="2400" b="1">
                <a:latin typeface="Verdana" panose="020B0604030504040204" pitchFamily="34" charset="0"/>
                <a:ea typeface="宋体" panose="02010600030101010101" pitchFamily="2" charset="-122"/>
              </a:rPr>
              <a:t>一、企业和个人通过公益性社会组织或者县级以上人民政府及其部门等国家机关，捐赠用于应对新型冠状病毒感染的肺炎疫情的现金和物品，允许在计算应纳税所得额时全额扣除。</a:t>
            </a:r>
            <a:endParaRPr lang="zh-CN" altLang="en-US" sz="2400" b="1">
              <a:latin typeface="Verdana" panose="020B0604030504040204" pitchFamily="34" charset="0"/>
              <a:ea typeface="宋体" panose="02010600030101010101" pitchFamily="2" charset="-122"/>
            </a:endParaRPr>
          </a:p>
          <a:p>
            <a:r>
              <a:rPr lang="zh-CN" altLang="en-US" sz="2400" b="1">
                <a:latin typeface="Verdana" panose="020B0604030504040204" pitchFamily="34" charset="0"/>
                <a:ea typeface="宋体" panose="02010600030101010101" pitchFamily="2" charset="-122"/>
              </a:rPr>
              <a:t>捐赠途径：</a:t>
            </a:r>
            <a:r>
              <a:rPr lang="zh-CN" altLang="en-US" sz="2400">
                <a:latin typeface="Verdana" panose="020B0604030504040204" pitchFamily="34" charset="0"/>
                <a:ea typeface="宋体" panose="02010600030101010101" pitchFamily="2" charset="-122"/>
              </a:rPr>
              <a:t>通过公益性社会组织或者县级以上人民政府及其部门等国家机关</a:t>
            </a:r>
            <a:endParaRPr lang="zh-CN" altLang="en-US" sz="2400">
              <a:latin typeface="Verdana" panose="020B0604030504040204" pitchFamily="34" charset="0"/>
              <a:ea typeface="宋体" panose="02010600030101010101" pitchFamily="2" charset="-122"/>
            </a:endParaRPr>
          </a:p>
          <a:p>
            <a:r>
              <a:rPr lang="zh-CN" altLang="en-US" sz="2400" b="1">
                <a:latin typeface="Verdana" panose="020B0604030504040204" pitchFamily="34" charset="0"/>
                <a:ea typeface="宋体" panose="02010600030101010101" pitchFamily="2" charset="-122"/>
              </a:rPr>
              <a:t>捐赠用途：</a:t>
            </a:r>
            <a:r>
              <a:rPr lang="zh-CN" altLang="en-US" sz="2400">
                <a:latin typeface="Verdana" panose="020B0604030504040204" pitchFamily="34" charset="0"/>
                <a:ea typeface="宋体" panose="02010600030101010101" pitchFamily="2" charset="-122"/>
              </a:rPr>
              <a:t>应对新型冠状病毒感染的肺炎疫情</a:t>
            </a:r>
            <a:endParaRPr lang="zh-CN" altLang="en-US" sz="2400">
              <a:latin typeface="Verdana" panose="020B0604030504040204" pitchFamily="34" charset="0"/>
              <a:ea typeface="宋体" panose="02010600030101010101" pitchFamily="2" charset="-122"/>
            </a:endParaRPr>
          </a:p>
          <a:p>
            <a:r>
              <a:rPr lang="zh-CN" altLang="en-US" sz="2400" b="1">
                <a:latin typeface="Verdana" panose="020B0604030504040204" pitchFamily="34" charset="0"/>
                <a:ea typeface="宋体" panose="02010600030101010101" pitchFamily="2" charset="-122"/>
              </a:rPr>
              <a:t>捐赠形式：</a:t>
            </a:r>
            <a:r>
              <a:rPr lang="zh-CN" altLang="en-US" sz="2400">
                <a:latin typeface="Verdana" panose="020B0604030504040204" pitchFamily="34" charset="0"/>
                <a:ea typeface="宋体" panose="02010600030101010101" pitchFamily="2" charset="-122"/>
              </a:rPr>
              <a:t>现金和物品</a:t>
            </a:r>
            <a:endParaRPr lang="zh-CN" altLang="en-US" sz="2400">
              <a:latin typeface="Verdana" panose="020B0604030504040204" pitchFamily="34" charset="0"/>
              <a:ea typeface="宋体" panose="02010600030101010101" pitchFamily="2" charset="-122"/>
            </a:endParaRPr>
          </a:p>
          <a:p>
            <a:r>
              <a:rPr lang="zh-CN" altLang="en-US" sz="2400" b="1">
                <a:latin typeface="Verdana" panose="020B0604030504040204" pitchFamily="34" charset="0"/>
                <a:ea typeface="宋体" panose="02010600030101010101" pitchFamily="2" charset="-122"/>
              </a:rPr>
              <a:t>扣除比例：</a:t>
            </a:r>
            <a:r>
              <a:rPr lang="zh-CN" altLang="en-US" sz="2400">
                <a:latin typeface="Verdana" panose="020B0604030504040204" pitchFamily="34" charset="0"/>
                <a:ea typeface="宋体" panose="02010600030101010101" pitchFamily="2" charset="-122"/>
              </a:rPr>
              <a:t>全额扣除</a:t>
            </a:r>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p:txBody>
      </p:sp>
      <p:sp>
        <p:nvSpPr>
          <p:cNvPr id="71689" name="文本框 8"/>
          <p:cNvSpPr txBox="1"/>
          <p:nvPr/>
        </p:nvSpPr>
        <p:spPr>
          <a:xfrm>
            <a:off x="8792633" y="1890184"/>
            <a:ext cx="2933700" cy="3415030"/>
          </a:xfrm>
          <a:prstGeom prst="rect">
            <a:avLst/>
          </a:prstGeom>
          <a:noFill/>
          <a:ln w="9525">
            <a:noFill/>
          </a:ln>
        </p:spPr>
        <p:txBody>
          <a:bodyPr wrap="square" anchor="t">
            <a:spAutoFit/>
          </a:bodyPr>
          <a:p>
            <a:r>
              <a:rPr lang="zh-CN" altLang="en-US" sz="2400">
                <a:latin typeface="Verdana" panose="020B0604030504040204" pitchFamily="34" charset="0"/>
                <a:ea typeface="宋体" panose="02010600030101010101" pitchFamily="2" charset="-122"/>
              </a:rPr>
              <a:t>比例放宽：</a:t>
            </a:r>
            <a:endParaRPr lang="zh-CN" altLang="en-US" sz="2400">
              <a:latin typeface="Verdana" panose="020B0604030504040204" pitchFamily="34" charset="0"/>
              <a:ea typeface="宋体" panose="02010600030101010101" pitchFamily="2" charset="-122"/>
            </a:endParaRPr>
          </a:p>
          <a:p>
            <a:r>
              <a:rPr lang="zh-CN" altLang="en-US" sz="2400">
                <a:latin typeface="Verdana" panose="020B0604030504040204" pitchFamily="34" charset="0"/>
                <a:ea typeface="宋体" panose="02010600030101010101" pitchFamily="2" charset="-122"/>
              </a:rPr>
              <a:t>企业所得税：公益性捐赠支出，利润</a:t>
            </a:r>
            <a:r>
              <a:rPr lang="en-US" altLang="zh-CN" sz="2400">
                <a:latin typeface="Verdana" panose="020B0604030504040204" pitchFamily="34" charset="0"/>
                <a:ea typeface="宋体" panose="02010600030101010101" pitchFamily="2" charset="-122"/>
              </a:rPr>
              <a:t>12%</a:t>
            </a:r>
            <a:r>
              <a:rPr lang="zh-CN" altLang="en-US" sz="2400">
                <a:latin typeface="Verdana" panose="020B0604030504040204" pitchFamily="34" charset="0"/>
                <a:ea typeface="宋体" panose="02010600030101010101" pitchFamily="2" charset="-122"/>
              </a:rPr>
              <a:t>以内准予扣除，超过部分，准予结转三年扣除。</a:t>
            </a:r>
            <a:endParaRPr lang="zh-CN" altLang="en-US" sz="2400">
              <a:latin typeface="Verdana" panose="020B0604030504040204" pitchFamily="34" charset="0"/>
              <a:ea typeface="宋体" panose="02010600030101010101" pitchFamily="2" charset="-122"/>
            </a:endParaRPr>
          </a:p>
          <a:p>
            <a:r>
              <a:rPr lang="zh-CN" altLang="en-US" sz="2400">
                <a:latin typeface="Verdana" panose="020B0604030504040204" pitchFamily="34" charset="0"/>
                <a:ea typeface="宋体" panose="02010600030101010101" pitchFamily="2" charset="-122"/>
              </a:rPr>
              <a:t>个人所得税：应纳税所得额</a:t>
            </a:r>
            <a:r>
              <a:rPr lang="en-US" altLang="zh-CN" sz="2400">
                <a:latin typeface="Verdana" panose="020B0604030504040204" pitchFamily="34" charset="0"/>
                <a:ea typeface="宋体" panose="02010600030101010101" pitchFamily="2" charset="-122"/>
              </a:rPr>
              <a:t>30%</a:t>
            </a:r>
            <a:r>
              <a:rPr lang="zh-CN" altLang="en-US" sz="2400">
                <a:latin typeface="Verdana" panose="020B0604030504040204" pitchFamily="34" charset="0"/>
                <a:ea typeface="宋体" panose="02010600030101010101" pitchFamily="2" charset="-122"/>
              </a:rPr>
              <a:t>以内的部分允许扣除。</a:t>
            </a:r>
            <a:endParaRPr lang="zh-CN" altLang="en-US" sz="2400">
              <a:latin typeface="Verdana" panose="020B0604030504040204" pitchFamily="34" charset="0"/>
              <a:ea typeface="宋体" panose="02010600030101010101" pitchFamily="2" charset="-122"/>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7" name="矩形 36"/>
          <p:cNvSpPr>
            <a:spLocks noChangeArrowheads="1"/>
          </p:cNvSpPr>
          <p:nvPr/>
        </p:nvSpPr>
        <p:spPr bwMode="auto">
          <a:xfrm>
            <a:off x="623392" y="503390"/>
            <a:ext cx="480411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600" b="1" dirty="0">
                <a:solidFill>
                  <a:schemeClr val="bg2"/>
                </a:solidFill>
                <a:cs typeface="+mn-ea"/>
                <a:sym typeface="微软雅黑" panose="020B0503020204020204" pitchFamily="34" charset="-122"/>
              </a:rPr>
              <a:t>主要补税情形</a:t>
            </a:r>
            <a:endParaRPr lang="zh-CN" altLang="en-US" sz="3600" b="1" dirty="0">
              <a:solidFill>
                <a:schemeClr val="bg2"/>
              </a:solidFill>
              <a:cs typeface="+mn-ea"/>
              <a:sym typeface="微软雅黑" panose="020B0503020204020204" pitchFamily="34" charset="-122"/>
            </a:endParaRPr>
          </a:p>
        </p:txBody>
      </p:sp>
      <p:sp>
        <p:nvSpPr>
          <p:cNvPr id="4" name="矩形 3"/>
          <p:cNvSpPr/>
          <p:nvPr/>
        </p:nvSpPr>
        <p:spPr>
          <a:xfrm>
            <a:off x="776695" y="1791950"/>
            <a:ext cx="10323696" cy="953135"/>
          </a:xfrm>
          <a:prstGeom prst="rect">
            <a:avLst/>
          </a:prstGeom>
        </p:spPr>
        <p:txBody>
          <a:bodyPr wrap="square">
            <a:spAutoFit/>
          </a:bodyPr>
          <a:lstStyle/>
          <a:p>
            <a:pPr algn="just"/>
            <a:r>
              <a:rPr lang="zh-CN" altLang="en-US" sz="2800" b="1" kern="0" dirty="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rPr>
              <a:t>一、在两个以上单位任职受雇并领取工资薪金，预缴税款时重复扣除了基本减除费用（</a:t>
            </a:r>
            <a:r>
              <a:rPr lang="en-US" altLang="zh-CN" sz="2800" b="1" kern="0" dirty="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rPr>
              <a:t>5000</a:t>
            </a:r>
            <a:r>
              <a:rPr lang="zh-CN" altLang="en-US" sz="2800" b="1" kern="0" dirty="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rPr>
              <a:t>元</a:t>
            </a:r>
            <a:r>
              <a:rPr lang="en-US" altLang="zh-CN" sz="2800" b="1" kern="0" dirty="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rPr>
              <a:t>/</a:t>
            </a:r>
            <a:r>
              <a:rPr lang="zh-CN" altLang="en-US" sz="2800" b="1" kern="0" dirty="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rPr>
              <a:t>月）</a:t>
            </a:r>
            <a:endParaRPr lang="zh-CN" altLang="en-US" sz="2800" b="1" kern="0" dirty="0">
              <a:solidFill>
                <a:schemeClr val="tx1"/>
              </a:solidFill>
              <a:effectLst>
                <a:outerShdw blurRad="38100" dist="19050" dir="2700000" algn="tl" rotWithShape="0">
                  <a:schemeClr val="dk1">
                    <a:alpha val="40000"/>
                  </a:schemeClr>
                </a:outerShdw>
              </a:effectLst>
              <a:latin typeface="宋体" panose="02010600030101010101" pitchFamily="2" charset="-122"/>
              <a:cs typeface="宋体" panose="02010600030101010101" pitchFamily="2" charset="-122"/>
            </a:endParaRPr>
          </a:p>
        </p:txBody>
      </p:sp>
      <p:sp>
        <p:nvSpPr>
          <p:cNvPr id="5" name="矩形 4"/>
          <p:cNvSpPr/>
          <p:nvPr/>
        </p:nvSpPr>
        <p:spPr>
          <a:xfrm>
            <a:off x="776695" y="3096068"/>
            <a:ext cx="10323696" cy="3107690"/>
          </a:xfrm>
          <a:prstGeom prst="rect">
            <a:avLst/>
          </a:prstGeom>
        </p:spPr>
        <p:txBody>
          <a:bodyPr wrap="square">
            <a:spAutoFit/>
          </a:bodyPr>
          <a:lstStyle/>
          <a:p>
            <a:pPr algn="just"/>
            <a:r>
              <a:rPr lang="zh-CN" altLang="en-US" sz="2800" b="1" kern="0" dirty="0">
                <a:solidFill>
                  <a:schemeClr val="tx1"/>
                </a:solidFill>
                <a:ea typeface="宋体" panose="02010600030101010101" pitchFamily="2" charset="-122"/>
                <a:cs typeface="宋体" panose="02010600030101010101" pitchFamily="2" charset="-122"/>
              </a:rPr>
              <a:t>举例：某纳税人在两个单位任职受雇，每月工资公司</a:t>
            </a:r>
            <a:r>
              <a:rPr lang="en-US" altLang="zh-CN" sz="2800" b="1" kern="0" dirty="0">
                <a:solidFill>
                  <a:schemeClr val="tx1"/>
                </a:solidFill>
                <a:ea typeface="宋体" panose="02010600030101010101" pitchFamily="2" charset="-122"/>
                <a:cs typeface="宋体" panose="02010600030101010101" pitchFamily="2" charset="-122"/>
              </a:rPr>
              <a:t>A</a:t>
            </a:r>
            <a:r>
              <a:rPr lang="zh-CN" altLang="en-US" sz="2800" b="1" kern="0" dirty="0">
                <a:solidFill>
                  <a:schemeClr val="tx1"/>
                </a:solidFill>
                <a:ea typeface="宋体" panose="02010600030101010101" pitchFamily="2" charset="-122"/>
                <a:cs typeface="宋体" panose="02010600030101010101" pitchFamily="2" charset="-122"/>
              </a:rPr>
              <a:t>扣除“三险一金”后为</a:t>
            </a:r>
            <a:r>
              <a:rPr lang="en-US" altLang="zh-CN" sz="2800" b="1" kern="0" dirty="0">
                <a:solidFill>
                  <a:schemeClr val="tx1"/>
                </a:solidFill>
                <a:ea typeface="宋体" panose="02010600030101010101" pitchFamily="2" charset="-122"/>
                <a:cs typeface="宋体" panose="02010600030101010101" pitchFamily="2" charset="-122"/>
              </a:rPr>
              <a:t>8000</a:t>
            </a:r>
            <a:r>
              <a:rPr lang="zh-CN" altLang="en-US" sz="2800" b="1" kern="0" dirty="0">
                <a:solidFill>
                  <a:schemeClr val="tx1"/>
                </a:solidFill>
                <a:ea typeface="宋体" panose="02010600030101010101" pitchFamily="2" charset="-122"/>
                <a:cs typeface="宋体" panose="02010600030101010101" pitchFamily="2" charset="-122"/>
              </a:rPr>
              <a:t>元，公司</a:t>
            </a:r>
            <a:r>
              <a:rPr lang="en-US" altLang="zh-CN" sz="2800" b="1" kern="0" dirty="0">
                <a:solidFill>
                  <a:schemeClr val="tx1"/>
                </a:solidFill>
                <a:ea typeface="宋体" panose="02010600030101010101" pitchFamily="2" charset="-122"/>
                <a:cs typeface="宋体" panose="02010600030101010101" pitchFamily="2" charset="-122"/>
              </a:rPr>
              <a:t>B</a:t>
            </a:r>
            <a:r>
              <a:rPr lang="zh-CN" altLang="en-US" sz="2800" b="1" kern="0" dirty="0">
                <a:solidFill>
                  <a:schemeClr val="tx1"/>
                </a:solidFill>
                <a:ea typeface="宋体" panose="02010600030101010101" pitchFamily="2" charset="-122"/>
                <a:cs typeface="宋体" panose="02010600030101010101" pitchFamily="2" charset="-122"/>
              </a:rPr>
              <a:t>为</a:t>
            </a:r>
            <a:r>
              <a:rPr lang="en-US" altLang="zh-CN" sz="2800" b="1" kern="0" dirty="0">
                <a:solidFill>
                  <a:schemeClr val="tx1"/>
                </a:solidFill>
                <a:ea typeface="宋体" panose="02010600030101010101" pitchFamily="2" charset="-122"/>
                <a:cs typeface="宋体" panose="02010600030101010101" pitchFamily="2" charset="-122"/>
              </a:rPr>
              <a:t>3000</a:t>
            </a:r>
            <a:r>
              <a:rPr lang="zh-CN" altLang="en-US" sz="2800" b="1" kern="0" dirty="0">
                <a:solidFill>
                  <a:schemeClr val="tx1"/>
                </a:solidFill>
                <a:ea typeface="宋体" panose="02010600030101010101" pitchFamily="2" charset="-122"/>
                <a:cs typeface="宋体" panose="02010600030101010101" pitchFamily="2" charset="-122"/>
              </a:rPr>
              <a:t>元，无其他扣除项目，预缴时两个公司都扣除了</a:t>
            </a:r>
            <a:r>
              <a:rPr lang="en-US" altLang="zh-CN" sz="2800" b="1" kern="0" dirty="0">
                <a:solidFill>
                  <a:schemeClr val="tx1"/>
                </a:solidFill>
                <a:ea typeface="宋体" panose="02010600030101010101" pitchFamily="2" charset="-122"/>
                <a:cs typeface="宋体" panose="02010600030101010101" pitchFamily="2" charset="-122"/>
              </a:rPr>
              <a:t>5000</a:t>
            </a:r>
            <a:r>
              <a:rPr lang="zh-CN" altLang="en-US" sz="2800" b="1" kern="0" dirty="0">
                <a:solidFill>
                  <a:schemeClr val="tx1"/>
                </a:solidFill>
                <a:ea typeface="宋体" panose="02010600030101010101" pitchFamily="2" charset="-122"/>
                <a:cs typeface="宋体" panose="02010600030101010101" pitchFamily="2" charset="-122"/>
              </a:rPr>
              <a:t>元的减除费用，全年扣除了</a:t>
            </a:r>
            <a:r>
              <a:rPr lang="en-US" altLang="zh-CN" sz="2800" b="1" kern="0" dirty="0">
                <a:solidFill>
                  <a:schemeClr val="tx1"/>
                </a:solidFill>
                <a:ea typeface="宋体" panose="02010600030101010101" pitchFamily="2" charset="-122"/>
                <a:cs typeface="宋体" panose="02010600030101010101" pitchFamily="2" charset="-122"/>
              </a:rPr>
              <a:t>12</a:t>
            </a:r>
            <a:r>
              <a:rPr lang="zh-CN" altLang="en-US" sz="2800" b="1" kern="0" dirty="0">
                <a:solidFill>
                  <a:schemeClr val="tx1"/>
                </a:solidFill>
                <a:ea typeface="宋体" panose="02010600030101010101" pitchFamily="2" charset="-122"/>
                <a:cs typeface="宋体" panose="02010600030101010101" pitchFamily="2" charset="-122"/>
              </a:rPr>
              <a:t>万元的减除费用，预缴时在公司</a:t>
            </a:r>
            <a:r>
              <a:rPr lang="en-US" altLang="zh-CN" sz="2800" b="1" kern="0" dirty="0">
                <a:solidFill>
                  <a:schemeClr val="tx1"/>
                </a:solidFill>
                <a:ea typeface="宋体" panose="02010600030101010101" pitchFamily="2" charset="-122"/>
                <a:cs typeface="宋体" panose="02010600030101010101" pitchFamily="2" charset="-122"/>
              </a:rPr>
              <a:t>A</a:t>
            </a:r>
            <a:r>
              <a:rPr lang="zh-CN" altLang="en-US" sz="2800" b="1" kern="0" dirty="0">
                <a:solidFill>
                  <a:schemeClr val="tx1"/>
                </a:solidFill>
                <a:ea typeface="宋体" panose="02010600030101010101" pitchFamily="2" charset="-122"/>
                <a:cs typeface="宋体" panose="02010600030101010101" pitchFamily="2" charset="-122"/>
              </a:rPr>
              <a:t>的工资缴纳个税</a:t>
            </a:r>
            <a:r>
              <a:rPr lang="en-US" altLang="zh-CN" sz="2800" b="1" kern="0" dirty="0">
                <a:solidFill>
                  <a:schemeClr val="tx1"/>
                </a:solidFill>
                <a:ea typeface="宋体" panose="02010600030101010101" pitchFamily="2" charset="-122"/>
                <a:cs typeface="宋体" panose="02010600030101010101" pitchFamily="2" charset="-122"/>
              </a:rPr>
              <a:t>1080</a:t>
            </a:r>
            <a:r>
              <a:rPr lang="zh-CN" altLang="en-US" sz="2800" b="1" kern="0" dirty="0">
                <a:solidFill>
                  <a:schemeClr val="tx1"/>
                </a:solidFill>
                <a:ea typeface="宋体" panose="02010600030101010101" pitchFamily="2" charset="-122"/>
                <a:cs typeface="宋体" panose="02010600030101010101" pitchFamily="2" charset="-122"/>
              </a:rPr>
              <a:t>元，公司</a:t>
            </a:r>
            <a:r>
              <a:rPr lang="en-US" altLang="zh-CN" sz="2800" b="1" kern="0" dirty="0">
                <a:solidFill>
                  <a:schemeClr val="tx1"/>
                </a:solidFill>
                <a:ea typeface="宋体" panose="02010600030101010101" pitchFamily="2" charset="-122"/>
                <a:cs typeface="宋体" panose="02010600030101010101" pitchFamily="2" charset="-122"/>
              </a:rPr>
              <a:t>B</a:t>
            </a:r>
            <a:r>
              <a:rPr lang="zh-CN" altLang="en-US" sz="2800" b="1" kern="0" dirty="0">
                <a:solidFill>
                  <a:schemeClr val="tx1"/>
                </a:solidFill>
                <a:ea typeface="宋体" panose="02010600030101010101" pitchFamily="2" charset="-122"/>
                <a:cs typeface="宋体" panose="02010600030101010101" pitchFamily="2" charset="-122"/>
              </a:rPr>
              <a:t>的工资低于“起征点”，未缴纳个税。但是从全年看，纳税人总收入为</a:t>
            </a:r>
            <a:r>
              <a:rPr lang="en-US" altLang="zh-CN" sz="2800" b="1" kern="0" dirty="0">
                <a:solidFill>
                  <a:schemeClr val="tx1"/>
                </a:solidFill>
                <a:ea typeface="宋体" panose="02010600030101010101" pitchFamily="2" charset="-122"/>
                <a:cs typeface="宋体" panose="02010600030101010101" pitchFamily="2" charset="-122"/>
              </a:rPr>
              <a:t>13.2</a:t>
            </a:r>
            <a:r>
              <a:rPr lang="zh-CN" altLang="en-US" sz="2800" b="1" kern="0" dirty="0">
                <a:solidFill>
                  <a:schemeClr val="tx1"/>
                </a:solidFill>
                <a:ea typeface="宋体" panose="02010600030101010101" pitchFamily="2" charset="-122"/>
                <a:cs typeface="宋体" panose="02010600030101010101" pitchFamily="2" charset="-122"/>
              </a:rPr>
              <a:t>万元，减除</a:t>
            </a:r>
            <a:r>
              <a:rPr lang="en-US" altLang="zh-CN" sz="2800" b="1" kern="0" dirty="0">
                <a:solidFill>
                  <a:schemeClr val="tx1"/>
                </a:solidFill>
                <a:ea typeface="宋体" panose="02010600030101010101" pitchFamily="2" charset="-122"/>
                <a:cs typeface="宋体" panose="02010600030101010101" pitchFamily="2" charset="-122"/>
              </a:rPr>
              <a:t>6</a:t>
            </a:r>
            <a:r>
              <a:rPr lang="zh-CN" altLang="en-US" sz="2800" b="1" kern="0" dirty="0">
                <a:solidFill>
                  <a:schemeClr val="tx1"/>
                </a:solidFill>
                <a:ea typeface="宋体" panose="02010600030101010101" pitchFamily="2" charset="-122"/>
                <a:cs typeface="宋体" panose="02010600030101010101" pitchFamily="2" charset="-122"/>
              </a:rPr>
              <a:t>万元减除费用后，实际应纳个税</a:t>
            </a:r>
            <a:r>
              <a:rPr lang="en-US" altLang="zh-CN" sz="2800" b="1" kern="0" dirty="0">
                <a:solidFill>
                  <a:schemeClr val="tx1"/>
                </a:solidFill>
                <a:ea typeface="宋体" panose="02010600030101010101" pitchFamily="2" charset="-122"/>
                <a:cs typeface="宋体" panose="02010600030101010101" pitchFamily="2" charset="-122"/>
              </a:rPr>
              <a:t>4680</a:t>
            </a:r>
            <a:r>
              <a:rPr lang="zh-CN" altLang="en-US" sz="2800" b="1" kern="0" dirty="0">
                <a:solidFill>
                  <a:schemeClr val="tx1"/>
                </a:solidFill>
                <a:ea typeface="宋体" panose="02010600030101010101" pitchFamily="2" charset="-122"/>
                <a:cs typeface="宋体" panose="02010600030101010101" pitchFamily="2" charset="-122"/>
              </a:rPr>
              <a:t>元，年度汇算须补税</a:t>
            </a:r>
            <a:r>
              <a:rPr lang="en-US" altLang="zh-CN" sz="2800" b="1" kern="0" dirty="0">
                <a:solidFill>
                  <a:schemeClr val="tx1"/>
                </a:solidFill>
                <a:ea typeface="宋体" panose="02010600030101010101" pitchFamily="2" charset="-122"/>
                <a:cs typeface="宋体" panose="02010600030101010101" pitchFamily="2" charset="-122"/>
              </a:rPr>
              <a:t>3600</a:t>
            </a:r>
            <a:r>
              <a:rPr lang="zh-CN" altLang="en-US" sz="2800" b="1" kern="0" dirty="0">
                <a:solidFill>
                  <a:schemeClr val="tx1"/>
                </a:solidFill>
                <a:ea typeface="宋体" panose="02010600030101010101" pitchFamily="2" charset="-122"/>
                <a:cs typeface="宋体" panose="02010600030101010101" pitchFamily="2" charset="-122"/>
              </a:rPr>
              <a:t>元。</a:t>
            </a:r>
            <a:endParaRPr lang="zh-CN" altLang="en-US" sz="2800" b="1" kern="0" dirty="0">
              <a:solidFill>
                <a:schemeClr val="tx1"/>
              </a:solidFill>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37" name="矩形 36"/>
          <p:cNvSpPr>
            <a:spLocks noChangeArrowheads="1"/>
          </p:cNvSpPr>
          <p:nvPr/>
        </p:nvSpPr>
        <p:spPr bwMode="auto">
          <a:xfrm>
            <a:off x="623392" y="503390"/>
            <a:ext cx="480411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600" b="1" dirty="0">
                <a:solidFill>
                  <a:schemeClr val="bg2"/>
                </a:solidFill>
                <a:cs typeface="+mn-ea"/>
                <a:sym typeface="微软雅黑" panose="020B0503020204020204" pitchFamily="34" charset="-122"/>
              </a:rPr>
              <a:t>主要补税情形</a:t>
            </a:r>
            <a:endParaRPr lang="zh-CN" altLang="en-US" sz="3600" b="1" dirty="0">
              <a:solidFill>
                <a:schemeClr val="bg2"/>
              </a:solidFill>
              <a:cs typeface="+mn-ea"/>
              <a:sym typeface="微软雅黑" panose="020B0503020204020204" pitchFamily="34" charset="-122"/>
            </a:endParaRPr>
          </a:p>
        </p:txBody>
      </p:sp>
      <p:sp>
        <p:nvSpPr>
          <p:cNvPr id="6" name="矩形 5"/>
          <p:cNvSpPr/>
          <p:nvPr/>
        </p:nvSpPr>
        <p:spPr>
          <a:xfrm>
            <a:off x="776695" y="1887590"/>
            <a:ext cx="10323696" cy="1383665"/>
          </a:xfrm>
          <a:prstGeom prst="rect">
            <a:avLst/>
          </a:prstGeom>
        </p:spPr>
        <p:txBody>
          <a:bodyPr wrap="square">
            <a:spAutoFit/>
          </a:bodyPr>
          <a:lstStyle/>
          <a:p>
            <a:pPr algn="just"/>
            <a:r>
              <a:rPr lang="zh-CN" altLang="en-US" sz="2800" b="1" kern="0" dirty="0">
                <a:solidFill>
                  <a:schemeClr val="tx1"/>
                </a:solidFill>
                <a:latin typeface="宋体" panose="02010600030101010101" pitchFamily="2" charset="-122"/>
              </a:rPr>
              <a:t>二、除工资薪金外，纳税人还有劳务报酬、稿酬、特许权使用费所得，各项综合所得的收入加总后，导致适用综合所得年税率高于预扣率等。</a:t>
            </a:r>
            <a:endParaRPr lang="zh-CN" altLang="en-US" sz="2800" b="1" kern="0" dirty="0">
              <a:solidFill>
                <a:schemeClr val="tx1"/>
              </a:solidFill>
              <a:latin typeface="宋体" panose="02010600030101010101" pitchFamily="2" charset="-122"/>
            </a:endParaRPr>
          </a:p>
        </p:txBody>
      </p:sp>
      <p:sp>
        <p:nvSpPr>
          <p:cNvPr id="7" name="矩形 6"/>
          <p:cNvSpPr/>
          <p:nvPr/>
        </p:nvSpPr>
        <p:spPr>
          <a:xfrm>
            <a:off x="776695" y="3752170"/>
            <a:ext cx="10323696" cy="2245360"/>
          </a:xfrm>
          <a:prstGeom prst="rect">
            <a:avLst/>
          </a:prstGeom>
        </p:spPr>
        <p:txBody>
          <a:bodyPr wrap="square">
            <a:spAutoFit/>
          </a:bodyPr>
          <a:lstStyle/>
          <a:p>
            <a:pPr algn="just"/>
            <a:r>
              <a:rPr lang="zh-CN" altLang="en-US" sz="2800" b="1" kern="0" dirty="0">
                <a:solidFill>
                  <a:schemeClr val="tx1"/>
                </a:solidFill>
                <a:ea typeface="宋体" panose="02010600030101010101" pitchFamily="2" charset="-122"/>
              </a:rPr>
              <a:t>举例：某纳税人为一单位作家，每月工资扣除“三险一金”后为</a:t>
            </a:r>
            <a:r>
              <a:rPr lang="en-US" altLang="zh-CN" sz="2800" b="1" kern="0" dirty="0">
                <a:solidFill>
                  <a:schemeClr val="tx1"/>
                </a:solidFill>
                <a:ea typeface="宋体" panose="02010600030101010101" pitchFamily="2" charset="-122"/>
              </a:rPr>
              <a:t>8000</a:t>
            </a:r>
            <a:r>
              <a:rPr lang="zh-CN" altLang="en-US" sz="2800" b="1" kern="0" dirty="0">
                <a:solidFill>
                  <a:schemeClr val="tx1"/>
                </a:solidFill>
                <a:ea typeface="宋体" panose="02010600030101010101" pitchFamily="2" charset="-122"/>
              </a:rPr>
              <a:t>元，无其他扣除项，单位全年预缴个税</a:t>
            </a:r>
            <a:r>
              <a:rPr lang="en-US" altLang="zh-CN" sz="2800" b="1" kern="0" dirty="0">
                <a:solidFill>
                  <a:schemeClr val="tx1"/>
                </a:solidFill>
                <a:ea typeface="宋体" panose="02010600030101010101" pitchFamily="2" charset="-122"/>
              </a:rPr>
              <a:t>1080</a:t>
            </a:r>
            <a:r>
              <a:rPr lang="zh-CN" altLang="en-US" sz="2800" b="1" kern="0" dirty="0">
                <a:solidFill>
                  <a:schemeClr val="tx1"/>
                </a:solidFill>
                <a:ea typeface="宋体" panose="02010600030101010101" pitchFamily="2" charset="-122"/>
              </a:rPr>
              <a:t>元；</a:t>
            </a:r>
            <a:r>
              <a:rPr lang="en-US" altLang="zh-CN" sz="2800" b="1" kern="0" dirty="0">
                <a:solidFill>
                  <a:schemeClr val="tx1"/>
                </a:solidFill>
                <a:ea typeface="宋体" panose="02010600030101010101" pitchFamily="2" charset="-122"/>
              </a:rPr>
              <a:t>2019</a:t>
            </a:r>
            <a:r>
              <a:rPr lang="zh-CN" altLang="en-US" sz="2800" b="1" kern="0" dirty="0">
                <a:solidFill>
                  <a:schemeClr val="tx1"/>
                </a:solidFill>
                <a:ea typeface="宋体" panose="02010600030101010101" pitchFamily="2" charset="-122"/>
              </a:rPr>
              <a:t>年因作品热卖，取得稿酬</a:t>
            </a:r>
            <a:r>
              <a:rPr lang="en-US" altLang="zh-CN" sz="2800" b="1" kern="0" dirty="0">
                <a:solidFill>
                  <a:schemeClr val="tx1"/>
                </a:solidFill>
                <a:ea typeface="宋体" panose="02010600030101010101" pitchFamily="2" charset="-122"/>
              </a:rPr>
              <a:t>200</a:t>
            </a:r>
            <a:r>
              <a:rPr lang="zh-CN" altLang="en-US" sz="2800" b="1" kern="0" dirty="0">
                <a:solidFill>
                  <a:schemeClr val="tx1"/>
                </a:solidFill>
                <a:ea typeface="宋体" panose="02010600030101010101" pitchFamily="2" charset="-122"/>
              </a:rPr>
              <a:t>万元，出版社预扣预缴个税</a:t>
            </a:r>
            <a:r>
              <a:rPr lang="en-US" altLang="zh-CN" sz="2800" b="1" kern="0" dirty="0">
                <a:solidFill>
                  <a:schemeClr val="tx1"/>
                </a:solidFill>
                <a:ea typeface="宋体" panose="02010600030101010101" pitchFamily="2" charset="-122"/>
              </a:rPr>
              <a:t>22.4</a:t>
            </a:r>
            <a:r>
              <a:rPr lang="zh-CN" altLang="en-US" sz="2800" b="1" kern="0" dirty="0">
                <a:solidFill>
                  <a:schemeClr val="tx1"/>
                </a:solidFill>
                <a:ea typeface="宋体" panose="02010600030101010101" pitchFamily="2" charset="-122"/>
              </a:rPr>
              <a:t>万元，全年合计预缴个税</a:t>
            </a:r>
            <a:r>
              <a:rPr lang="en-US" altLang="zh-CN" sz="2800" b="1" kern="0" dirty="0">
                <a:solidFill>
                  <a:schemeClr val="tx1"/>
                </a:solidFill>
                <a:ea typeface="宋体" panose="02010600030101010101" pitchFamily="2" charset="-122"/>
              </a:rPr>
              <a:t>225080</a:t>
            </a:r>
            <a:r>
              <a:rPr lang="zh-CN" altLang="en-US" sz="2800" b="1" kern="0" dirty="0">
                <a:solidFill>
                  <a:schemeClr val="tx1"/>
                </a:solidFill>
                <a:ea typeface="宋体" panose="02010600030101010101" pitchFamily="2" charset="-122"/>
              </a:rPr>
              <a:t>元。合并全年收入，计算综合所得个税，全年实际应纳个税</a:t>
            </a:r>
            <a:r>
              <a:rPr lang="en-US" altLang="zh-CN" sz="2800" b="1" kern="0" dirty="0">
                <a:solidFill>
                  <a:schemeClr val="tx1"/>
                </a:solidFill>
                <a:ea typeface="宋体" panose="02010600030101010101" pitchFamily="2" charset="-122"/>
              </a:rPr>
              <a:t>338280</a:t>
            </a:r>
            <a:r>
              <a:rPr lang="zh-CN" altLang="en-US" sz="2800" b="1" kern="0" dirty="0">
                <a:solidFill>
                  <a:schemeClr val="tx1"/>
                </a:solidFill>
                <a:ea typeface="宋体" panose="02010600030101010101" pitchFamily="2" charset="-122"/>
              </a:rPr>
              <a:t>元，年度汇算时需补税</a:t>
            </a:r>
            <a:r>
              <a:rPr lang="en-US" altLang="zh-CN" sz="2800" b="1" kern="0" dirty="0">
                <a:solidFill>
                  <a:schemeClr val="tx1"/>
                </a:solidFill>
                <a:ea typeface="宋体" panose="02010600030101010101" pitchFamily="2" charset="-122"/>
              </a:rPr>
              <a:t>113200</a:t>
            </a:r>
            <a:r>
              <a:rPr lang="zh-CN" altLang="en-US" sz="2800" b="1" kern="0">
                <a:solidFill>
                  <a:schemeClr val="tx1"/>
                </a:solidFill>
                <a:ea typeface="宋体" panose="02010600030101010101" pitchFamily="2" charset="-122"/>
              </a:rPr>
              <a:t>元。</a:t>
            </a:r>
            <a:endParaRPr lang="zh-CN" altLang="en-US" sz="2800" b="1" kern="0" dirty="0">
              <a:solidFill>
                <a:schemeClr val="tx1"/>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3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1"/>
          <p:cNvPicPr>
            <a:picLocks noChangeAspect="1"/>
          </p:cNvPicPr>
          <p:nvPr/>
        </p:nvPicPr>
        <p:blipFill>
          <a:blip r:embed="rId1"/>
          <a:stretch>
            <a:fillRect/>
          </a:stretch>
        </p:blipFill>
        <p:spPr>
          <a:xfrm>
            <a:off x="0" y="0"/>
            <a:ext cx="12192000" cy="6850380"/>
          </a:xfrm>
          <a:prstGeom prst="rect">
            <a:avLst/>
          </a:prstGeom>
        </p:spPr>
      </p:pic>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31"/>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32"/>
          <p:cNvPicPr>
            <a:picLocks noChangeAspect="1"/>
          </p:cNvPicPr>
          <p:nvPr/>
        </p:nvPicPr>
        <p:blipFill>
          <a:blip r:embed="rId1"/>
          <a:stretch>
            <a:fillRect/>
          </a:stretch>
        </p:blipFill>
        <p:spPr>
          <a:xfrm>
            <a:off x="0" y="0"/>
            <a:ext cx="12201525" cy="6744970"/>
          </a:xfrm>
          <a:prstGeom prst="rect">
            <a:avLst/>
          </a:prstGeom>
        </p:spPr>
      </p:pic>
    </p:spTree>
    <p:custDataLst>
      <p:tags r:id="rId2"/>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457270" y="2500050"/>
            <a:ext cx="10969200" cy="4759200"/>
          </a:xfrm>
        </p:spPr>
        <p:txBody>
          <a:bodyPr/>
          <a:p>
            <a:pPr algn="ctr"/>
            <a:r>
              <a:rPr lang="zh-CN" altLang="en-US" sz="6000">
                <a:solidFill>
                  <a:schemeClr val="tx1"/>
                </a:solidFill>
                <a:effectLst>
                  <a:outerShdw blurRad="38100" dist="19050" dir="2700000" algn="tl" rotWithShape="0">
                    <a:schemeClr val="dk1">
                      <a:alpha val="40000"/>
                    </a:schemeClr>
                  </a:outerShdw>
                </a:effectLst>
              </a:rPr>
              <a:t>三、近期热点问题解析</a:t>
            </a:r>
            <a:endParaRPr lang="zh-CN" altLang="en-US" sz="6000">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
          <p:cNvPicPr>
            <a:picLocks noChangeAspect="1"/>
          </p:cNvPicPr>
          <p:nvPr/>
        </p:nvPicPr>
        <p:blipFill>
          <a:blip r:embed="rId1"/>
          <a:stretch>
            <a:fillRect/>
          </a:stretch>
        </p:blipFill>
        <p:spPr>
          <a:xfrm>
            <a:off x="855980" y="1490345"/>
            <a:ext cx="9811385" cy="4286250"/>
          </a:xfrm>
          <a:prstGeom prst="rect">
            <a:avLst/>
          </a:prstGeom>
        </p:spPr>
      </p:pic>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
          <p:cNvPicPr>
            <a:picLocks noChangeAspect="1"/>
          </p:cNvPicPr>
          <p:nvPr/>
        </p:nvPicPr>
        <p:blipFill>
          <a:blip r:embed="rId1"/>
          <a:stretch>
            <a:fillRect/>
          </a:stretch>
        </p:blipFill>
        <p:spPr>
          <a:xfrm>
            <a:off x="375920" y="1209040"/>
            <a:ext cx="10723880" cy="4061460"/>
          </a:xfrm>
          <a:prstGeom prst="rect">
            <a:avLst/>
          </a:prstGeom>
        </p:spPr>
      </p:pic>
    </p:spTree>
    <p:custDataLst>
      <p:tags r:id="rId2"/>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3"/>
          <p:cNvPicPr>
            <a:picLocks noChangeAspect="1"/>
          </p:cNvPicPr>
          <p:nvPr/>
        </p:nvPicPr>
        <p:blipFill>
          <a:blip r:embed="rId1"/>
          <a:stretch>
            <a:fillRect/>
          </a:stretch>
        </p:blipFill>
        <p:spPr>
          <a:xfrm>
            <a:off x="280035" y="986155"/>
            <a:ext cx="6320155" cy="5263515"/>
          </a:xfrm>
          <a:prstGeom prst="rect">
            <a:avLst/>
          </a:prstGeom>
        </p:spPr>
      </p:pic>
      <p:pic>
        <p:nvPicPr>
          <p:cNvPr id="5" name="图片 4" descr="4"/>
          <p:cNvPicPr>
            <a:picLocks noChangeAspect="1"/>
          </p:cNvPicPr>
          <p:nvPr/>
        </p:nvPicPr>
        <p:blipFill>
          <a:blip r:embed="rId2"/>
          <a:stretch>
            <a:fillRect/>
          </a:stretch>
        </p:blipFill>
        <p:spPr>
          <a:xfrm>
            <a:off x="6725920" y="1313815"/>
            <a:ext cx="4886960" cy="4827905"/>
          </a:xfrm>
          <a:prstGeom prst="rect">
            <a:avLst/>
          </a:prstGeom>
        </p:spPr>
      </p:pic>
    </p:spTree>
    <p:custDataLst>
      <p:tags r:id="rId3"/>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5"/>
          <p:cNvPicPr>
            <a:picLocks noChangeAspect="1"/>
          </p:cNvPicPr>
          <p:nvPr/>
        </p:nvPicPr>
        <p:blipFill>
          <a:blip r:embed="rId1"/>
          <a:stretch>
            <a:fillRect/>
          </a:stretch>
        </p:blipFill>
        <p:spPr>
          <a:xfrm>
            <a:off x="1975485" y="789940"/>
            <a:ext cx="7923530" cy="5870575"/>
          </a:xfrm>
          <a:prstGeom prst="rect">
            <a:avLst/>
          </a:prstGeom>
        </p:spPr>
      </p:pic>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剪去单角的矩形 2"/>
          <p:cNvSpPr/>
          <p:nvPr/>
        </p:nvSpPr>
        <p:spPr>
          <a:xfrm>
            <a:off x="8669655" y="1751330"/>
            <a:ext cx="2953385" cy="1035050"/>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2705" name="组合 3149825"/>
          <p:cNvGrpSpPr/>
          <p:nvPr/>
        </p:nvGrpSpPr>
        <p:grpSpPr>
          <a:xfrm>
            <a:off x="275167" y="421217"/>
            <a:ext cx="1087967" cy="599016"/>
            <a:chOff x="4353620" y="864629"/>
            <a:chExt cx="742365" cy="409715"/>
          </a:xfrm>
        </p:grpSpPr>
        <p:sp>
          <p:nvSpPr>
            <p:cNvPr id="72706" name="任意多边形 3149826"/>
            <p:cNvSpPr/>
            <p:nvPr/>
          </p:nvSpPr>
          <p:spPr>
            <a:xfrm>
              <a:off x="4353620" y="866076"/>
              <a:ext cx="742365" cy="408268"/>
            </a:xfrm>
            <a:custGeom>
              <a:avLst/>
              <a:gdLst/>
              <a:ahLst/>
              <a:cxnLst>
                <a:cxn ang="0">
                  <a:pos x="4706" y="1507"/>
                </a:cxn>
                <a:cxn ang="0">
                  <a:pos x="4622" y="1268"/>
                </a:cxn>
                <a:cxn ang="0">
                  <a:pos x="4489" y="1059"/>
                </a:cxn>
                <a:cxn ang="0">
                  <a:pos x="4312" y="886"/>
                </a:cxn>
                <a:cxn ang="0">
                  <a:pos x="4099" y="757"/>
                </a:cxn>
                <a:cxn ang="0">
                  <a:pos x="3857" y="679"/>
                </a:cxn>
                <a:cxn ang="0">
                  <a:pos x="3608" y="660"/>
                </a:cxn>
                <a:cxn ang="0">
                  <a:pos x="3407" y="686"/>
                </a:cxn>
                <a:cxn ang="0">
                  <a:pos x="3220" y="746"/>
                </a:cxn>
                <a:cxn ang="0">
                  <a:pos x="3050" y="838"/>
                </a:cxn>
                <a:cxn ang="0">
                  <a:pos x="2970" y="623"/>
                </a:cxn>
                <a:cxn ang="0">
                  <a:pos x="2850" y="430"/>
                </a:cxn>
                <a:cxn ang="0">
                  <a:pos x="2694" y="268"/>
                </a:cxn>
                <a:cxn ang="0">
                  <a:pos x="2509" y="139"/>
                </a:cxn>
                <a:cxn ang="0">
                  <a:pos x="2298" y="49"/>
                </a:cxn>
                <a:cxn ang="0">
                  <a:pos x="2067" y="4"/>
                </a:cxn>
                <a:cxn ang="0">
                  <a:pos x="1884" y="4"/>
                </a:cxn>
                <a:cxn ang="0">
                  <a:pos x="1691" y="34"/>
                </a:cxn>
                <a:cxn ang="0">
                  <a:pos x="1438" y="135"/>
                </a:cxn>
                <a:cxn ang="0">
                  <a:pos x="1220" y="290"/>
                </a:cxn>
                <a:cxn ang="0">
                  <a:pos x="1045" y="491"/>
                </a:cxn>
                <a:cxn ang="0">
                  <a:pos x="922" y="732"/>
                </a:cxn>
                <a:cxn ang="0">
                  <a:pos x="864" y="973"/>
                </a:cxn>
                <a:cxn ang="0">
                  <a:pos x="854" y="1115"/>
                </a:cxn>
                <a:cxn ang="0">
                  <a:pos x="845" y="1249"/>
                </a:cxn>
                <a:cxn ang="0">
                  <a:pos x="633" y="1275"/>
                </a:cxn>
                <a:cxn ang="0">
                  <a:pos x="442" y="1351"/>
                </a:cxn>
                <a:cxn ang="0">
                  <a:pos x="277" y="1468"/>
                </a:cxn>
                <a:cxn ang="0">
                  <a:pos x="145" y="1621"/>
                </a:cxn>
                <a:cxn ang="0">
                  <a:pos x="51" y="1802"/>
                </a:cxn>
                <a:cxn ang="0">
                  <a:pos x="5" y="2006"/>
                </a:cxn>
                <a:cxn ang="0">
                  <a:pos x="10" y="2217"/>
                </a:cxn>
                <a:cxn ang="0">
                  <a:pos x="63" y="2411"/>
                </a:cxn>
                <a:cxn ang="0">
                  <a:pos x="159" y="2584"/>
                </a:cxn>
                <a:cxn ang="0">
                  <a:pos x="290" y="2728"/>
                </a:cxn>
                <a:cxn ang="0">
                  <a:pos x="453" y="2840"/>
                </a:cxn>
                <a:cxn ang="0">
                  <a:pos x="640" y="2909"/>
                </a:cxn>
                <a:cxn ang="0">
                  <a:pos x="802" y="2936"/>
                </a:cxn>
                <a:cxn ang="0">
                  <a:pos x="4740" y="2936"/>
                </a:cxn>
                <a:cxn ang="0">
                  <a:pos x="4896" y="2907"/>
                </a:cxn>
                <a:cxn ang="0">
                  <a:pos x="5038" y="2843"/>
                </a:cxn>
                <a:cxn ang="0">
                  <a:pos x="5158" y="2748"/>
                </a:cxn>
                <a:cxn ang="0">
                  <a:pos x="5252" y="2629"/>
                </a:cxn>
                <a:cxn ang="0">
                  <a:pos x="5316" y="2488"/>
                </a:cxn>
                <a:cxn ang="0">
                  <a:pos x="5344" y="2330"/>
                </a:cxn>
                <a:cxn ang="0">
                  <a:pos x="5333" y="2172"/>
                </a:cxn>
                <a:cxn ang="0">
                  <a:pos x="5284" y="2026"/>
                </a:cxn>
                <a:cxn ang="0">
                  <a:pos x="5205" y="1899"/>
                </a:cxn>
                <a:cxn ang="0">
                  <a:pos x="5098" y="1795"/>
                </a:cxn>
                <a:cxn ang="0">
                  <a:pos x="4969" y="1717"/>
                </a:cxn>
                <a:cxn ang="0">
                  <a:pos x="4823" y="1672"/>
                </a:cxn>
              </a:cxnLst>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path>
              </a:pathLst>
            </a:custGeom>
            <a:solidFill>
              <a:srgbClr val="4F81BD"/>
            </a:solidFill>
            <a:ln w="9525">
              <a:noFill/>
            </a:ln>
          </p:spPr>
          <p:txBody>
            <a:bodyPr/>
            <a:p>
              <a:endParaRPr lang="zh-CN" altLang="en-US" sz="2400"/>
            </a:p>
          </p:txBody>
        </p:sp>
        <p:sp>
          <p:nvSpPr>
            <p:cNvPr id="72707" name="矩形 3149827"/>
            <p:cNvSpPr/>
            <p:nvPr/>
          </p:nvSpPr>
          <p:spPr>
            <a:xfrm>
              <a:off x="4508159" y="864629"/>
              <a:ext cx="433287" cy="314887"/>
            </a:xfrm>
            <a:prstGeom prst="rect">
              <a:avLst/>
            </a:prstGeom>
            <a:noFill/>
            <a:ln w="9525">
              <a:noFill/>
            </a:ln>
          </p:spPr>
          <p:txBody>
            <a:bodyPr anchor="t">
              <a:spAutoFit/>
            </a:bodyPr>
            <a:p>
              <a:endParaRPr lang="zh-CN" altLang="zh-CN" sz="2400" dirty="0">
                <a:latin typeface="Verdana" panose="020B0604030504040204" pitchFamily="34" charset="0"/>
                <a:ea typeface="宋体" panose="02010600030101010101" pitchFamily="2" charset="-122"/>
              </a:endParaRPr>
            </a:p>
          </p:txBody>
        </p:sp>
      </p:grpSp>
      <p:sp>
        <p:nvSpPr>
          <p:cNvPr id="72708" name="任意多边形 3149828"/>
          <p:cNvSpPr/>
          <p:nvPr/>
        </p:nvSpPr>
        <p:spPr>
          <a:xfrm>
            <a:off x="4233" y="6500284"/>
            <a:ext cx="12192000" cy="357716"/>
          </a:xfrm>
          <a:custGeom>
            <a:avLst/>
            <a:gdLst/>
            <a:ahLst/>
            <a:cxnLst>
              <a:cxn ang="0">
                <a:pos x="0" y="0"/>
              </a:cxn>
              <a:cxn ang="0">
                <a:pos x="9144000" y="0"/>
              </a:cxn>
              <a:cxn ang="0">
                <a:pos x="9144000" y="756293"/>
              </a:cxn>
              <a:cxn ang="0">
                <a:pos x="8108917" y="756293"/>
              </a:cxn>
              <a:cxn ang="0">
                <a:pos x="8108917" y="756292"/>
              </a:cxn>
              <a:cxn ang="0">
                <a:pos x="0" y="756292"/>
              </a:cxn>
              <a:cxn ang="0">
                <a:pos x="0" y="0"/>
              </a:cxn>
            </a:cxnLst>
            <a:pathLst>
              <a:path w="9144000" h="756293">
                <a:moveTo>
                  <a:pt x="0" y="0"/>
                </a:moveTo>
                <a:lnTo>
                  <a:pt x="9144000" y="0"/>
                </a:lnTo>
                <a:lnTo>
                  <a:pt x="9144000" y="756293"/>
                </a:lnTo>
                <a:lnTo>
                  <a:pt x="8108917" y="756293"/>
                </a:lnTo>
                <a:lnTo>
                  <a:pt x="8108917" y="756292"/>
                </a:lnTo>
                <a:lnTo>
                  <a:pt x="0" y="756292"/>
                </a:lnTo>
                <a:lnTo>
                  <a:pt x="0" y="0"/>
                </a:lnTo>
              </a:path>
            </a:pathLst>
          </a:custGeom>
          <a:solidFill>
            <a:srgbClr val="1B2153"/>
          </a:solidFill>
          <a:ln w="9525">
            <a:noFill/>
          </a:ln>
        </p:spPr>
        <p:txBody>
          <a:bodyPr/>
          <a:p>
            <a:endParaRPr lang="zh-CN" altLang="en-US" sz="2400"/>
          </a:p>
        </p:txBody>
      </p:sp>
      <p:grpSp>
        <p:nvGrpSpPr>
          <p:cNvPr id="72709" name="组合 3149829"/>
          <p:cNvGrpSpPr/>
          <p:nvPr/>
        </p:nvGrpSpPr>
        <p:grpSpPr>
          <a:xfrm>
            <a:off x="8202084" y="4095751"/>
            <a:ext cx="3039533" cy="33867"/>
            <a:chOff x="3875" y="1935"/>
            <a:chExt cx="1436" cy="16"/>
          </a:xfrm>
        </p:grpSpPr>
        <p:pic>
          <p:nvPicPr>
            <p:cNvPr id="72710" name="图片 3149830"/>
            <p:cNvPicPr>
              <a:picLocks noChangeAspect="1"/>
            </p:cNvPicPr>
            <p:nvPr/>
          </p:nvPicPr>
          <p:blipFill>
            <a:blip r:embed="rId2"/>
            <a:stretch>
              <a:fillRect/>
            </a:stretch>
          </p:blipFill>
          <p:spPr>
            <a:xfrm>
              <a:off x="3875" y="1935"/>
              <a:ext cx="1436" cy="16"/>
            </a:xfrm>
            <a:prstGeom prst="rect">
              <a:avLst/>
            </a:prstGeom>
            <a:noFill/>
            <a:ln w="9525">
              <a:noFill/>
            </a:ln>
          </p:spPr>
        </p:pic>
        <p:sp>
          <p:nvSpPr>
            <p:cNvPr id="72711" name="矩形 3149831"/>
            <p:cNvSpPr/>
            <p:nvPr/>
          </p:nvSpPr>
          <p:spPr>
            <a:xfrm rot="-5400000">
              <a:off x="4588" y="1227"/>
              <a:ext cx="8" cy="1430"/>
            </a:xfrm>
            <a:prstGeom prst="rect">
              <a:avLst/>
            </a:prstGeom>
            <a:noFill/>
            <a:ln w="9525">
              <a:noFill/>
            </a:ln>
          </p:spPr>
          <p:txBody>
            <a:bodyPr anchor="ctr"/>
            <a:p>
              <a:pPr algn="ctr" eaLnBrk="0" hangingPunct="0"/>
              <a:endParaRPr lang="zh-CN" altLang="zh-CN" sz="2400" dirty="0">
                <a:solidFill>
                  <a:srgbClr val="FFFFFF"/>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72712" name="文本框 6"/>
          <p:cNvSpPr txBox="1"/>
          <p:nvPr/>
        </p:nvSpPr>
        <p:spPr>
          <a:xfrm>
            <a:off x="960967" y="1890184"/>
            <a:ext cx="7831667" cy="4154170"/>
          </a:xfrm>
          <a:prstGeom prst="rect">
            <a:avLst/>
          </a:prstGeom>
          <a:noFill/>
          <a:ln w="9525">
            <a:noFill/>
          </a:ln>
        </p:spPr>
        <p:txBody>
          <a:bodyPr wrap="square" anchor="t">
            <a:spAutoFit/>
          </a:bodyPr>
          <a:p>
            <a:r>
              <a:rPr lang="zh-CN" altLang="en-US" sz="2400" b="1">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rPr>
              <a:t>二、企业和个人直接向承担疫情防治任务的医院捐赠用于应对新型冠状病毒感染的肺炎疫情的物品，允许在计算应纳税所得额时全额扣除。</a:t>
            </a:r>
            <a:endParaRPr lang="zh-CN" altLang="en-US" sz="2400" b="1">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endParaRPr>
          </a:p>
          <a:p>
            <a:endPar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endParaRPr>
          </a:p>
          <a:p>
            <a:r>
              <a:rPr lang="zh-CN" altLang="en-US" sz="2400" b="1">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rPr>
              <a:t>捐赠途径：</a:t>
            </a:r>
            <a:r>
              <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rPr>
              <a:t>直接给承担疫情防治任务的医院</a:t>
            </a:r>
            <a:endPar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endParaRPr>
          </a:p>
          <a:p>
            <a:r>
              <a:rPr lang="zh-CN" altLang="en-US" sz="2400" b="1">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rPr>
              <a:t>捐赠用途：</a:t>
            </a:r>
            <a:r>
              <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rPr>
              <a:t>应对新型冠状病毒感染的肺炎疫情</a:t>
            </a:r>
            <a:endPar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endParaRPr>
          </a:p>
          <a:p>
            <a:r>
              <a:rPr lang="zh-CN" altLang="en-US" sz="2400" b="1">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rPr>
              <a:t>捐赠形式：</a:t>
            </a:r>
            <a:r>
              <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rPr>
              <a:t>物品</a:t>
            </a:r>
            <a:endPar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endParaRPr>
          </a:p>
          <a:p>
            <a:r>
              <a:rPr lang="zh-CN" altLang="en-US" sz="2400" b="1">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rPr>
              <a:t>扣除比例：</a:t>
            </a:r>
            <a:r>
              <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sym typeface="宋体" panose="02010600030101010101" pitchFamily="2" charset="-122"/>
              </a:rPr>
              <a:t>全额扣除</a:t>
            </a:r>
            <a:endParaRPr lang="zh-CN" altLang="en-US" sz="2400">
              <a:solidFill>
                <a:schemeClr val="tx1"/>
              </a:solidFill>
              <a:effectLst>
                <a:outerShdw blurRad="38100" dist="19050" dir="2700000" algn="tl" rotWithShape="0">
                  <a:schemeClr val="dk1">
                    <a:alpha val="40000"/>
                  </a:schemeClr>
                </a:outerShdw>
              </a:effectLst>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p:txBody>
      </p:sp>
      <p:sp>
        <p:nvSpPr>
          <p:cNvPr id="72713" name="文本框 8"/>
          <p:cNvSpPr txBox="1"/>
          <p:nvPr/>
        </p:nvSpPr>
        <p:spPr>
          <a:xfrm>
            <a:off x="8792633" y="1890184"/>
            <a:ext cx="2933700" cy="829945"/>
          </a:xfrm>
          <a:prstGeom prst="rect">
            <a:avLst/>
          </a:prstGeom>
          <a:noFill/>
          <a:ln w="9525">
            <a:noFill/>
          </a:ln>
        </p:spPr>
        <p:txBody>
          <a:bodyPr wrap="square" anchor="t">
            <a:spAutoFit/>
          </a:bodyPr>
          <a:p>
            <a:r>
              <a:rPr lang="zh-CN" altLang="zh-CN" sz="2400">
                <a:latin typeface="Verdana" panose="020B0604030504040204" pitchFamily="34" charset="0"/>
                <a:ea typeface="宋体" panose="02010600030101010101" pitchFamily="2" charset="-122"/>
              </a:rPr>
              <a:t>物品：只强调用途，不限制品种和范围</a:t>
            </a:r>
            <a:endParaRPr lang="zh-CN" altLang="zh-CN" sz="2400">
              <a:latin typeface="Verdana" panose="020B0604030504040204" pitchFamily="34" charset="0"/>
              <a:ea typeface="宋体" panose="02010600030101010101" pitchFamily="2" charset="-122"/>
            </a:endParaRPr>
          </a:p>
        </p:txBody>
      </p:sp>
    </p:spTree>
    <p:custDataLst>
      <p:tags r:id="rId3"/>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6"/>
          <p:cNvPicPr>
            <a:picLocks noChangeAspect="1"/>
          </p:cNvPicPr>
          <p:nvPr/>
        </p:nvPicPr>
        <p:blipFill>
          <a:blip r:embed="rId1"/>
          <a:stretch>
            <a:fillRect/>
          </a:stretch>
        </p:blipFill>
        <p:spPr>
          <a:xfrm>
            <a:off x="1537970" y="1629410"/>
            <a:ext cx="8740140" cy="4283710"/>
          </a:xfrm>
          <a:prstGeom prst="rect">
            <a:avLst/>
          </a:prstGeom>
        </p:spPr>
      </p:pic>
    </p:spTree>
    <p:custDataLst>
      <p:tags r:id="rId2"/>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7"/>
          <p:cNvPicPr>
            <a:picLocks noChangeAspect="1"/>
          </p:cNvPicPr>
          <p:nvPr/>
        </p:nvPicPr>
        <p:blipFill>
          <a:blip r:embed="rId1"/>
          <a:stretch>
            <a:fillRect/>
          </a:stretch>
        </p:blipFill>
        <p:spPr>
          <a:xfrm>
            <a:off x="2086610" y="960120"/>
            <a:ext cx="7832090" cy="5142865"/>
          </a:xfrm>
          <a:prstGeom prst="rect">
            <a:avLst/>
          </a:prstGeom>
        </p:spPr>
      </p:pic>
    </p:spTree>
    <p:custDataLst>
      <p:tags r:id="rId2"/>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8"/>
          <p:cNvPicPr>
            <a:picLocks noChangeAspect="1"/>
          </p:cNvPicPr>
          <p:nvPr/>
        </p:nvPicPr>
        <p:blipFill>
          <a:blip r:embed="rId1"/>
          <a:stretch>
            <a:fillRect/>
          </a:stretch>
        </p:blipFill>
        <p:spPr>
          <a:xfrm>
            <a:off x="1090295" y="1287145"/>
            <a:ext cx="9648190" cy="4284345"/>
          </a:xfrm>
          <a:prstGeom prst="rect">
            <a:avLst/>
          </a:prstGeom>
        </p:spPr>
      </p:pic>
    </p:spTree>
    <p:custDataLst>
      <p:tags r:id="rId2"/>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9"/>
          <p:cNvPicPr>
            <a:picLocks noChangeAspect="1"/>
          </p:cNvPicPr>
          <p:nvPr/>
        </p:nvPicPr>
        <p:blipFill>
          <a:blip r:embed="rId1"/>
          <a:stretch>
            <a:fillRect/>
          </a:stretch>
        </p:blipFill>
        <p:spPr>
          <a:xfrm>
            <a:off x="1452880" y="786765"/>
            <a:ext cx="9149080" cy="5609590"/>
          </a:xfrm>
          <a:prstGeom prst="rect">
            <a:avLst/>
          </a:prstGeom>
        </p:spPr>
      </p:pic>
    </p:spTree>
    <p:custDataLst>
      <p:tags r:id="rId2"/>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0"/>
          <p:cNvPicPr>
            <a:picLocks noChangeAspect="1"/>
          </p:cNvPicPr>
          <p:nvPr/>
        </p:nvPicPr>
        <p:blipFill>
          <a:blip r:embed="rId1"/>
          <a:stretch>
            <a:fillRect/>
          </a:stretch>
        </p:blipFill>
        <p:spPr>
          <a:xfrm>
            <a:off x="1446530" y="608330"/>
            <a:ext cx="9171305" cy="2701290"/>
          </a:xfrm>
          <a:prstGeom prst="rect">
            <a:avLst/>
          </a:prstGeom>
        </p:spPr>
      </p:pic>
      <p:pic>
        <p:nvPicPr>
          <p:cNvPr id="5" name="图片 4" descr="11"/>
          <p:cNvPicPr>
            <a:picLocks noChangeAspect="1"/>
          </p:cNvPicPr>
          <p:nvPr/>
        </p:nvPicPr>
        <p:blipFill>
          <a:blip r:embed="rId2"/>
          <a:stretch>
            <a:fillRect/>
          </a:stretch>
        </p:blipFill>
        <p:spPr>
          <a:xfrm>
            <a:off x="2008505" y="3195955"/>
            <a:ext cx="7808595" cy="3364865"/>
          </a:xfrm>
          <a:prstGeom prst="rect">
            <a:avLst/>
          </a:prstGeom>
        </p:spPr>
      </p:pic>
    </p:spTree>
    <p:custDataLst>
      <p:tags r:id="rId3"/>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2"/>
          <p:cNvPicPr>
            <a:picLocks noChangeAspect="1"/>
          </p:cNvPicPr>
          <p:nvPr/>
        </p:nvPicPr>
        <p:blipFill>
          <a:blip r:embed="rId1"/>
          <a:stretch>
            <a:fillRect/>
          </a:stretch>
        </p:blipFill>
        <p:spPr>
          <a:xfrm>
            <a:off x="2077720" y="608330"/>
            <a:ext cx="7316470" cy="6099175"/>
          </a:xfrm>
          <a:prstGeom prst="rect">
            <a:avLst/>
          </a:prstGeom>
        </p:spPr>
      </p:pic>
    </p:spTree>
    <p:custDataLst>
      <p:tags r:id="rId2"/>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3"/>
          <p:cNvPicPr>
            <a:picLocks noChangeAspect="1"/>
          </p:cNvPicPr>
          <p:nvPr/>
        </p:nvPicPr>
        <p:blipFill>
          <a:blip r:embed="rId1"/>
          <a:stretch>
            <a:fillRect/>
          </a:stretch>
        </p:blipFill>
        <p:spPr>
          <a:xfrm>
            <a:off x="1243330" y="1687830"/>
            <a:ext cx="10100310" cy="3404870"/>
          </a:xfrm>
          <a:prstGeom prst="rect">
            <a:avLst/>
          </a:prstGeom>
        </p:spPr>
      </p:pic>
    </p:spTree>
    <p:custDataLst>
      <p:tags r:id="rId2"/>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4"/>
          <p:cNvPicPr>
            <a:picLocks noChangeAspect="1"/>
          </p:cNvPicPr>
          <p:nvPr/>
        </p:nvPicPr>
        <p:blipFill>
          <a:blip r:embed="rId1"/>
          <a:stretch>
            <a:fillRect/>
          </a:stretch>
        </p:blipFill>
        <p:spPr>
          <a:xfrm>
            <a:off x="2218690" y="501015"/>
            <a:ext cx="7640320" cy="6049010"/>
          </a:xfrm>
          <a:prstGeom prst="rect">
            <a:avLst/>
          </a:prstGeom>
        </p:spPr>
      </p:pic>
    </p:spTree>
    <p:custDataLst>
      <p:tags r:id="rId2"/>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5"/>
          <p:cNvPicPr>
            <a:picLocks noChangeAspect="1"/>
          </p:cNvPicPr>
          <p:nvPr/>
        </p:nvPicPr>
        <p:blipFill>
          <a:blip r:embed="rId1"/>
          <a:stretch>
            <a:fillRect/>
          </a:stretch>
        </p:blipFill>
        <p:spPr>
          <a:xfrm>
            <a:off x="3554095" y="73025"/>
            <a:ext cx="5750560" cy="6711950"/>
          </a:xfrm>
          <a:prstGeom prst="rect">
            <a:avLst/>
          </a:prstGeom>
        </p:spPr>
      </p:pic>
    </p:spTree>
    <p:custDataLst>
      <p:tags r:id="rId2"/>
    </p:custData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6"/>
          <p:cNvPicPr>
            <a:picLocks noChangeAspect="1"/>
          </p:cNvPicPr>
          <p:nvPr/>
        </p:nvPicPr>
        <p:blipFill>
          <a:blip r:embed="rId1"/>
          <a:stretch>
            <a:fillRect/>
          </a:stretch>
        </p:blipFill>
        <p:spPr>
          <a:xfrm>
            <a:off x="1764030" y="608330"/>
            <a:ext cx="9051290" cy="5641340"/>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73729" name="文本框 1"/>
          <p:cNvSpPr txBox="1"/>
          <p:nvPr/>
        </p:nvSpPr>
        <p:spPr>
          <a:xfrm>
            <a:off x="889000" y="1938867"/>
            <a:ext cx="9046633" cy="5262245"/>
          </a:xfrm>
          <a:prstGeom prst="rect">
            <a:avLst/>
          </a:prstGeom>
          <a:noFill/>
          <a:ln w="9525">
            <a:noFill/>
          </a:ln>
        </p:spPr>
        <p:txBody>
          <a:bodyPr wrap="square" anchor="t">
            <a:spAutoFit/>
          </a:bodyPr>
          <a:p>
            <a:r>
              <a:rPr lang="en-US" altLang="zh-CN" sz="2400" b="1">
                <a:latin typeface="Verdana" panose="020B0604030504040204" pitchFamily="34" charset="0"/>
                <a:ea typeface="宋体" panose="02010600030101010101" pitchFamily="2" charset="-122"/>
              </a:rPr>
              <a:t>1.</a:t>
            </a:r>
            <a:r>
              <a:rPr lang="zh-CN" altLang="en-US" sz="2400" b="1">
                <a:latin typeface="Verdana" panose="020B0604030504040204" pitchFamily="34" charset="0"/>
                <a:ea typeface="宋体" panose="02010600030101010101" pitchFamily="2" charset="-122"/>
              </a:rPr>
              <a:t>公益性社会组织”，是指依法取得公益性捐赠税前扣除资格的社会组织。</a:t>
            </a:r>
            <a:endParaRPr lang="zh-CN" altLang="en-US" sz="2400" b="1">
              <a:latin typeface="Verdana" panose="020B0604030504040204" pitchFamily="34" charset="0"/>
              <a:ea typeface="宋体" panose="02010600030101010101" pitchFamily="2" charset="-122"/>
            </a:endParaRPr>
          </a:p>
          <a:p>
            <a:r>
              <a:rPr lang="en-US" altLang="zh-CN" sz="2400" b="1">
                <a:latin typeface="Verdana" panose="020B0604030504040204" pitchFamily="34" charset="0"/>
                <a:ea typeface="宋体" panose="02010600030101010101" pitchFamily="2" charset="-122"/>
              </a:rPr>
              <a:t>2.</a:t>
            </a:r>
            <a:r>
              <a:rPr lang="zh-CN" altLang="en-US" sz="2400" b="1">
                <a:latin typeface="Verdana" panose="020B0604030504040204" pitchFamily="34" charset="0"/>
                <a:ea typeface="宋体" panose="02010600030101010101" pitchFamily="2" charset="-122"/>
              </a:rPr>
              <a:t>采取“自行判别、申报享受、相关资料留存备查”的方式，并将捐赠全额扣除情况填入企业所得税纳税申报表相应行次。</a:t>
            </a:r>
            <a:endParaRPr lang="zh-CN" altLang="en-US" sz="2400" b="1">
              <a:latin typeface="Verdana" panose="020B0604030504040204" pitchFamily="34" charset="0"/>
              <a:ea typeface="宋体" panose="02010600030101010101" pitchFamily="2" charset="-122"/>
            </a:endParaRPr>
          </a:p>
          <a:p>
            <a:r>
              <a:rPr lang="en-US" altLang="zh-CN" sz="2400" b="1">
                <a:latin typeface="Verdana" panose="020B0604030504040204" pitchFamily="34" charset="0"/>
                <a:ea typeface="宋体" panose="02010600030101010101" pitchFamily="2" charset="-122"/>
              </a:rPr>
              <a:t>3.</a:t>
            </a:r>
            <a:r>
              <a:rPr lang="zh-CN" altLang="en-US" sz="2400" b="1">
                <a:latin typeface="Verdana" panose="020B0604030504040204" pitchFamily="34" charset="0"/>
                <a:ea typeface="宋体" panose="02010600030101010101" pitchFamily="2" charset="-122"/>
              </a:rPr>
              <a:t>个人按照《财政部 税务总局关于公益慈善事业捐赠个人所得税政策的公告》（2019年第99号）有关规定执行；其中，适用9号公告第二条规定的，在办理个人所得税税前扣除、填写《个人所得税公益慈善事业捐赠扣除明细表》时，应当在备注栏注明“直接捐赠”。</a:t>
            </a:r>
            <a:endParaRPr lang="zh-CN" altLang="en-US" sz="2400" b="1">
              <a:latin typeface="Verdana" panose="020B0604030504040204" pitchFamily="34" charset="0"/>
              <a:ea typeface="宋体" panose="02010600030101010101" pitchFamily="2" charset="-122"/>
            </a:endParaRPr>
          </a:p>
          <a:p>
            <a:r>
              <a:rPr lang="en-US" altLang="zh-CN" sz="2400" b="1">
                <a:latin typeface="Verdana" panose="020B0604030504040204" pitchFamily="34" charset="0"/>
                <a:ea typeface="宋体" panose="02010600030101010101" pitchFamily="2" charset="-122"/>
              </a:rPr>
              <a:t>4.</a:t>
            </a:r>
            <a:r>
              <a:rPr lang="zh-CN" altLang="zh-CN" sz="2400" b="1">
                <a:latin typeface="Verdana" panose="020B0604030504040204" pitchFamily="34" charset="0"/>
                <a:ea typeface="宋体" panose="02010600030101010101" pitchFamily="2" charset="-122"/>
              </a:rPr>
              <a:t>取得承担疫情防治任务的医院开具的捐赠接收函，作为税前扣除依据自行留存备查</a:t>
            </a:r>
            <a:endParaRPr lang="zh-CN" altLang="zh-CN" sz="2400" b="1">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7"/>
          <p:cNvPicPr>
            <a:picLocks noChangeAspect="1"/>
          </p:cNvPicPr>
          <p:nvPr/>
        </p:nvPicPr>
        <p:blipFill>
          <a:blip r:embed="rId1"/>
          <a:stretch>
            <a:fillRect/>
          </a:stretch>
        </p:blipFill>
        <p:spPr>
          <a:xfrm>
            <a:off x="1937385" y="1080770"/>
            <a:ext cx="8674735" cy="4695825"/>
          </a:xfrm>
          <a:prstGeom prst="rect">
            <a:avLst/>
          </a:prstGeom>
        </p:spPr>
      </p:pic>
    </p:spTree>
    <p:custDataLst>
      <p:tags r:id="rId2"/>
    </p:custData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8"/>
          <p:cNvPicPr>
            <a:picLocks noChangeAspect="1"/>
          </p:cNvPicPr>
          <p:nvPr/>
        </p:nvPicPr>
        <p:blipFill>
          <a:blip r:embed="rId1"/>
          <a:stretch>
            <a:fillRect/>
          </a:stretch>
        </p:blipFill>
        <p:spPr>
          <a:xfrm>
            <a:off x="1580515" y="1313815"/>
            <a:ext cx="9230360" cy="4030345"/>
          </a:xfrm>
          <a:prstGeom prst="rect">
            <a:avLst/>
          </a:prstGeom>
        </p:spPr>
      </p:pic>
    </p:spTree>
    <p:custDataLst>
      <p:tags r:id="rId2"/>
    </p:custData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19"/>
          <p:cNvPicPr>
            <a:picLocks noChangeAspect="1"/>
          </p:cNvPicPr>
          <p:nvPr/>
        </p:nvPicPr>
        <p:blipFill>
          <a:blip r:embed="rId1"/>
          <a:stretch>
            <a:fillRect/>
          </a:stretch>
        </p:blipFill>
        <p:spPr>
          <a:xfrm>
            <a:off x="2016760" y="1313815"/>
            <a:ext cx="8046720" cy="4638040"/>
          </a:xfrm>
          <a:prstGeom prst="rect">
            <a:avLst/>
          </a:prstGeom>
        </p:spPr>
      </p:pic>
    </p:spTree>
    <p:custDataLst>
      <p:tags r:id="rId2"/>
    </p:custData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0"/>
          <p:cNvPicPr>
            <a:picLocks noChangeAspect="1"/>
          </p:cNvPicPr>
          <p:nvPr/>
        </p:nvPicPr>
        <p:blipFill>
          <a:blip r:embed="rId1"/>
          <a:stretch>
            <a:fillRect/>
          </a:stretch>
        </p:blipFill>
        <p:spPr>
          <a:xfrm>
            <a:off x="1488440" y="1490345"/>
            <a:ext cx="9384665" cy="4161790"/>
          </a:xfrm>
          <a:prstGeom prst="rect">
            <a:avLst/>
          </a:prstGeom>
        </p:spPr>
      </p:pic>
    </p:spTree>
    <p:custDataLst>
      <p:tags r:id="rId2"/>
    </p:custData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1"/>
          <p:cNvPicPr>
            <a:picLocks noChangeAspect="1"/>
          </p:cNvPicPr>
          <p:nvPr/>
        </p:nvPicPr>
        <p:blipFill>
          <a:blip r:embed="rId1"/>
          <a:stretch>
            <a:fillRect/>
          </a:stretch>
        </p:blipFill>
        <p:spPr>
          <a:xfrm>
            <a:off x="2726690" y="233045"/>
            <a:ext cx="6976110" cy="6624320"/>
          </a:xfrm>
          <a:prstGeom prst="rect">
            <a:avLst/>
          </a:prstGeom>
        </p:spPr>
      </p:pic>
    </p:spTree>
    <p:custDataLst>
      <p:tags r:id="rId2"/>
    </p:custData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2"/>
          <p:cNvPicPr>
            <a:picLocks noChangeAspect="1"/>
          </p:cNvPicPr>
          <p:nvPr/>
        </p:nvPicPr>
        <p:blipFill>
          <a:blip r:embed="rId1"/>
          <a:stretch>
            <a:fillRect/>
          </a:stretch>
        </p:blipFill>
        <p:spPr>
          <a:xfrm>
            <a:off x="1181100" y="1149350"/>
            <a:ext cx="9241155" cy="4264025"/>
          </a:xfrm>
          <a:prstGeom prst="rect">
            <a:avLst/>
          </a:prstGeom>
        </p:spPr>
      </p:pic>
    </p:spTree>
    <p:custDataLst>
      <p:tags r:id="rId2"/>
    </p:custData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23"/>
          <p:cNvPicPr>
            <a:picLocks noChangeAspect="1"/>
          </p:cNvPicPr>
          <p:nvPr/>
        </p:nvPicPr>
        <p:blipFill>
          <a:blip r:embed="rId1"/>
          <a:stretch>
            <a:fillRect/>
          </a:stretch>
        </p:blipFill>
        <p:spPr>
          <a:xfrm>
            <a:off x="974725" y="1313815"/>
            <a:ext cx="10561955" cy="4203700"/>
          </a:xfrm>
          <a:prstGeom prst="rect">
            <a:avLst/>
          </a:prstGeom>
        </p:spPr>
      </p:pic>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611575" y="1419280"/>
            <a:ext cx="10969200" cy="4759200"/>
          </a:xfrm>
        </p:spPr>
        <p:txBody>
          <a:bodyPr>
            <a:normAutofit lnSpcReduction="10000"/>
          </a:bodyPr>
          <a:p>
            <a:pPr algn="ctr"/>
            <a:endParaRPr lang="zh-CN" altLang="en-US" sz="5400">
              <a:latin typeface="方正粗黑宋简体" panose="02000000000000000000" charset="-122"/>
              <a:ea typeface="方正粗黑宋简体" panose="02000000000000000000" charset="-122"/>
            </a:endParaRPr>
          </a:p>
          <a:p>
            <a:pPr algn="ctr"/>
            <a:r>
              <a:rPr lang="zh-CN" altLang="en-US" sz="7200" b="1">
                <a:latin typeface="微软雅黑" panose="020B0503020204020204" pitchFamily="34" charset="-122"/>
                <a:cs typeface="微软雅黑" panose="020B0503020204020204" pitchFamily="34" charset="-122"/>
              </a:rPr>
              <a:t> </a:t>
            </a:r>
            <a:r>
              <a:rPr lang="zh-CN" altLang="en-US" sz="8000" b="1">
                <a:solidFill>
                  <a:schemeClr val="tx1"/>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rPr>
              <a:t>谢谢聆听</a:t>
            </a:r>
            <a:r>
              <a:rPr lang="zh-CN" altLang="en-US" sz="8000" b="1">
                <a:solidFill>
                  <a:schemeClr val="tx1"/>
                </a:solidFill>
                <a:effectLst>
                  <a:outerShdw blurRad="38100" dist="19050" dir="2700000" algn="tl" rotWithShape="0">
                    <a:schemeClr val="dk1">
                      <a:alpha val="40000"/>
                    </a:schemeClr>
                  </a:outerShdw>
                </a:effectLst>
                <a:latin typeface="微软雅黑" panose="020B0503020204020204" pitchFamily="34" charset="-122"/>
                <a:cs typeface="微软雅黑" panose="020B0503020204020204" pitchFamily="34" charset="-122"/>
              </a:rPr>
              <a:t>！</a:t>
            </a:r>
            <a:endParaRPr lang="zh-CN" altLang="en-US" sz="7200">
              <a:solidFill>
                <a:schemeClr val="tx1"/>
              </a:solidFill>
              <a:effectLst>
                <a:outerShdw blurRad="38100" dist="19050" dir="2700000" algn="tl" rotWithShape="0">
                  <a:schemeClr val="dk1">
                    <a:alpha val="40000"/>
                  </a:schemeClr>
                </a:outerShdw>
              </a:effectLst>
              <a:latin typeface="方正粗黑宋简体" panose="02000000000000000000" charset="-122"/>
              <a:ea typeface="方正粗黑宋简体" panose="02000000000000000000" charset="-122"/>
            </a:endParaRPr>
          </a:p>
          <a:p>
            <a:pPr algn="ctr"/>
            <a:endParaRPr lang="zh-CN" altLang="en-US" sz="2800">
              <a:solidFill>
                <a:schemeClr val="tx1"/>
              </a:solidFill>
              <a:effectLst>
                <a:outerShdw blurRad="38100" dist="19050" dir="2700000" algn="tl" rotWithShape="0">
                  <a:schemeClr val="dk1">
                    <a:alpha val="40000"/>
                  </a:schemeClr>
                </a:outerShdw>
              </a:effectLst>
              <a:latin typeface="+mn-ea"/>
              <a:ea typeface="+mn-ea"/>
            </a:endParaRPr>
          </a:p>
          <a:p>
            <a:pPr algn="ctr"/>
            <a:r>
              <a:rPr lang="zh-CN" altLang="en-US" sz="2800">
                <a:solidFill>
                  <a:schemeClr val="tx1"/>
                </a:solidFill>
                <a:effectLst>
                  <a:outerShdw blurRad="38100" dist="19050" dir="2700000" algn="tl" rotWithShape="0">
                    <a:schemeClr val="dk1">
                      <a:alpha val="40000"/>
                    </a:schemeClr>
                  </a:outerShdw>
                </a:effectLst>
                <a:latin typeface="+mn-ea"/>
                <a:ea typeface="+mn-ea"/>
              </a:rPr>
              <a:t>国家税务总局昆明市五华区税务局</a:t>
            </a:r>
            <a:endParaRPr lang="zh-CN" altLang="en-US" sz="2800">
              <a:solidFill>
                <a:schemeClr val="tx1"/>
              </a:solidFill>
              <a:effectLst>
                <a:outerShdw blurRad="38100" dist="19050" dir="2700000" algn="tl" rotWithShape="0">
                  <a:schemeClr val="dk1">
                    <a:alpha val="40000"/>
                  </a:schemeClr>
                </a:outerShdw>
              </a:effectLst>
              <a:latin typeface="+mn-ea"/>
              <a:ea typeface="+mn-ea"/>
            </a:endParaRPr>
          </a:p>
          <a:p>
            <a:pPr algn="ctr"/>
            <a:r>
              <a:rPr lang="en-US" altLang="zh-CN" sz="2800">
                <a:solidFill>
                  <a:schemeClr val="tx1"/>
                </a:solidFill>
                <a:effectLst>
                  <a:outerShdw blurRad="38100" dist="19050" dir="2700000" algn="tl" rotWithShape="0">
                    <a:schemeClr val="dk1">
                      <a:alpha val="40000"/>
                    </a:schemeClr>
                  </a:outerShdw>
                </a:effectLst>
              </a:rPr>
              <a:t>2020</a:t>
            </a:r>
            <a:r>
              <a:rPr sz="2800">
                <a:solidFill>
                  <a:schemeClr val="tx1"/>
                </a:solidFill>
                <a:effectLst>
                  <a:outerShdw blurRad="38100" dist="19050" dir="2700000" algn="tl" rotWithShape="0">
                    <a:schemeClr val="dk1">
                      <a:alpha val="40000"/>
                    </a:schemeClr>
                  </a:outerShdw>
                </a:effectLst>
              </a:rPr>
              <a:t>年</a:t>
            </a:r>
            <a:r>
              <a:rPr lang="en-US" altLang="zh-CN" sz="2800">
                <a:solidFill>
                  <a:schemeClr val="tx1"/>
                </a:solidFill>
                <a:effectLst>
                  <a:outerShdw blurRad="38100" dist="19050" dir="2700000" algn="tl" rotWithShape="0">
                    <a:schemeClr val="dk1">
                      <a:alpha val="40000"/>
                    </a:schemeClr>
                  </a:outerShdw>
                </a:effectLst>
              </a:rPr>
              <a:t>4</a:t>
            </a:r>
            <a:r>
              <a:rPr sz="2800">
                <a:solidFill>
                  <a:schemeClr val="tx1"/>
                </a:solidFill>
                <a:effectLst>
                  <a:outerShdw blurRad="38100" dist="19050" dir="2700000" algn="tl" rotWithShape="0">
                    <a:schemeClr val="dk1">
                      <a:alpha val="40000"/>
                    </a:schemeClr>
                  </a:outerShdw>
                </a:effectLst>
              </a:rPr>
              <a:t>月</a:t>
            </a:r>
            <a:r>
              <a:rPr lang="en-US" altLang="zh-CN" sz="2800">
                <a:solidFill>
                  <a:schemeClr val="tx1"/>
                </a:solidFill>
                <a:effectLst>
                  <a:outerShdw blurRad="38100" dist="19050" dir="2700000" algn="tl" rotWithShape="0">
                    <a:schemeClr val="dk1">
                      <a:alpha val="40000"/>
                    </a:schemeClr>
                  </a:outerShdw>
                </a:effectLst>
              </a:rPr>
              <a:t>15</a:t>
            </a:r>
            <a:r>
              <a:rPr sz="2800">
                <a:solidFill>
                  <a:schemeClr val="tx1"/>
                </a:solidFill>
                <a:effectLst>
                  <a:outerShdw blurRad="38100" dist="19050" dir="2700000" algn="tl" rotWithShape="0">
                    <a:schemeClr val="dk1">
                      <a:alpha val="40000"/>
                    </a:schemeClr>
                  </a:outerShdw>
                </a:effectLst>
              </a:rPr>
              <a:t>日</a:t>
            </a:r>
            <a:endParaRPr lang="zh-CN" altLang="en-US" sz="2800">
              <a:solidFill>
                <a:schemeClr val="tx1"/>
              </a:solidFill>
              <a:effectLst>
                <a:outerShdw blurRad="38100" dist="19050" dir="2700000" algn="tl" rotWithShape="0">
                  <a:schemeClr val="dk1">
                    <a:alpha val="40000"/>
                  </a:schemeClr>
                </a:outerShdw>
              </a:effectLst>
            </a:endParaRPr>
          </a:p>
          <a:p>
            <a:pPr algn="ctr"/>
            <a:endParaRPr lang="zh-CN" altLang="en-US" sz="2800">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5" name="圆角矩形 4"/>
          <p:cNvSpPr/>
          <p:nvPr/>
        </p:nvSpPr>
        <p:spPr>
          <a:xfrm>
            <a:off x="8321040" y="4519295"/>
            <a:ext cx="2641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2400" strike="noStrike" noProof="1"/>
          </a:p>
        </p:txBody>
      </p:sp>
      <p:grpSp>
        <p:nvGrpSpPr>
          <p:cNvPr id="80898" name="组合 3149825"/>
          <p:cNvGrpSpPr/>
          <p:nvPr/>
        </p:nvGrpSpPr>
        <p:grpSpPr>
          <a:xfrm>
            <a:off x="275167" y="421217"/>
            <a:ext cx="1087967" cy="599016"/>
            <a:chOff x="4353620" y="864629"/>
            <a:chExt cx="742365" cy="409715"/>
          </a:xfrm>
        </p:grpSpPr>
        <p:sp>
          <p:nvSpPr>
            <p:cNvPr id="80899" name="任意多边形 3149826"/>
            <p:cNvSpPr/>
            <p:nvPr/>
          </p:nvSpPr>
          <p:spPr>
            <a:xfrm>
              <a:off x="4353620" y="866076"/>
              <a:ext cx="742365" cy="408268"/>
            </a:xfrm>
            <a:custGeom>
              <a:avLst/>
              <a:gdLst/>
              <a:ahLst/>
              <a:cxnLst>
                <a:cxn ang="0">
                  <a:pos x="4706" y="1507"/>
                </a:cxn>
                <a:cxn ang="0">
                  <a:pos x="4622" y="1268"/>
                </a:cxn>
                <a:cxn ang="0">
                  <a:pos x="4489" y="1059"/>
                </a:cxn>
                <a:cxn ang="0">
                  <a:pos x="4312" y="886"/>
                </a:cxn>
                <a:cxn ang="0">
                  <a:pos x="4099" y="757"/>
                </a:cxn>
                <a:cxn ang="0">
                  <a:pos x="3857" y="679"/>
                </a:cxn>
                <a:cxn ang="0">
                  <a:pos x="3608" y="660"/>
                </a:cxn>
                <a:cxn ang="0">
                  <a:pos x="3407" y="686"/>
                </a:cxn>
                <a:cxn ang="0">
                  <a:pos x="3220" y="746"/>
                </a:cxn>
                <a:cxn ang="0">
                  <a:pos x="3050" y="838"/>
                </a:cxn>
                <a:cxn ang="0">
                  <a:pos x="2970" y="623"/>
                </a:cxn>
                <a:cxn ang="0">
                  <a:pos x="2850" y="430"/>
                </a:cxn>
                <a:cxn ang="0">
                  <a:pos x="2694" y="268"/>
                </a:cxn>
                <a:cxn ang="0">
                  <a:pos x="2509" y="139"/>
                </a:cxn>
                <a:cxn ang="0">
                  <a:pos x="2298" y="49"/>
                </a:cxn>
                <a:cxn ang="0">
                  <a:pos x="2067" y="4"/>
                </a:cxn>
                <a:cxn ang="0">
                  <a:pos x="1884" y="4"/>
                </a:cxn>
                <a:cxn ang="0">
                  <a:pos x="1691" y="34"/>
                </a:cxn>
                <a:cxn ang="0">
                  <a:pos x="1438" y="135"/>
                </a:cxn>
                <a:cxn ang="0">
                  <a:pos x="1220" y="290"/>
                </a:cxn>
                <a:cxn ang="0">
                  <a:pos x="1045" y="491"/>
                </a:cxn>
                <a:cxn ang="0">
                  <a:pos x="922" y="732"/>
                </a:cxn>
                <a:cxn ang="0">
                  <a:pos x="864" y="973"/>
                </a:cxn>
                <a:cxn ang="0">
                  <a:pos x="854" y="1115"/>
                </a:cxn>
                <a:cxn ang="0">
                  <a:pos x="845" y="1249"/>
                </a:cxn>
                <a:cxn ang="0">
                  <a:pos x="633" y="1275"/>
                </a:cxn>
                <a:cxn ang="0">
                  <a:pos x="442" y="1351"/>
                </a:cxn>
                <a:cxn ang="0">
                  <a:pos x="277" y="1468"/>
                </a:cxn>
                <a:cxn ang="0">
                  <a:pos x="145" y="1621"/>
                </a:cxn>
                <a:cxn ang="0">
                  <a:pos x="51" y="1802"/>
                </a:cxn>
                <a:cxn ang="0">
                  <a:pos x="5" y="2006"/>
                </a:cxn>
                <a:cxn ang="0">
                  <a:pos x="10" y="2217"/>
                </a:cxn>
                <a:cxn ang="0">
                  <a:pos x="63" y="2411"/>
                </a:cxn>
                <a:cxn ang="0">
                  <a:pos x="159" y="2584"/>
                </a:cxn>
                <a:cxn ang="0">
                  <a:pos x="290" y="2728"/>
                </a:cxn>
                <a:cxn ang="0">
                  <a:pos x="453" y="2840"/>
                </a:cxn>
                <a:cxn ang="0">
                  <a:pos x="640" y="2909"/>
                </a:cxn>
                <a:cxn ang="0">
                  <a:pos x="802" y="2936"/>
                </a:cxn>
                <a:cxn ang="0">
                  <a:pos x="4740" y="2936"/>
                </a:cxn>
                <a:cxn ang="0">
                  <a:pos x="4896" y="2907"/>
                </a:cxn>
                <a:cxn ang="0">
                  <a:pos x="5038" y="2843"/>
                </a:cxn>
                <a:cxn ang="0">
                  <a:pos x="5158" y="2748"/>
                </a:cxn>
                <a:cxn ang="0">
                  <a:pos x="5252" y="2629"/>
                </a:cxn>
                <a:cxn ang="0">
                  <a:pos x="5316" y="2488"/>
                </a:cxn>
                <a:cxn ang="0">
                  <a:pos x="5344" y="2330"/>
                </a:cxn>
                <a:cxn ang="0">
                  <a:pos x="5333" y="2172"/>
                </a:cxn>
                <a:cxn ang="0">
                  <a:pos x="5284" y="2026"/>
                </a:cxn>
                <a:cxn ang="0">
                  <a:pos x="5205" y="1899"/>
                </a:cxn>
                <a:cxn ang="0">
                  <a:pos x="5098" y="1795"/>
                </a:cxn>
                <a:cxn ang="0">
                  <a:pos x="4969" y="1717"/>
                </a:cxn>
                <a:cxn ang="0">
                  <a:pos x="4823" y="1672"/>
                </a:cxn>
              </a:cxnLst>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path>
              </a:pathLst>
            </a:custGeom>
            <a:solidFill>
              <a:srgbClr val="4F81BD"/>
            </a:solidFill>
            <a:ln w="9525">
              <a:noFill/>
            </a:ln>
          </p:spPr>
          <p:txBody>
            <a:bodyPr/>
            <a:p>
              <a:endParaRPr lang="zh-CN" altLang="en-US" sz="2400"/>
            </a:p>
          </p:txBody>
        </p:sp>
        <p:sp>
          <p:nvSpPr>
            <p:cNvPr id="80900" name="矩形 3149827"/>
            <p:cNvSpPr/>
            <p:nvPr/>
          </p:nvSpPr>
          <p:spPr>
            <a:xfrm>
              <a:off x="4508159" y="864629"/>
              <a:ext cx="433287" cy="314887"/>
            </a:xfrm>
            <a:prstGeom prst="rect">
              <a:avLst/>
            </a:prstGeom>
            <a:noFill/>
            <a:ln w="9525">
              <a:noFill/>
            </a:ln>
          </p:spPr>
          <p:txBody>
            <a:bodyPr anchor="t">
              <a:spAutoFit/>
            </a:bodyPr>
            <a:p>
              <a:endParaRPr lang="zh-CN" altLang="zh-CN" sz="2400" dirty="0">
                <a:latin typeface="Verdana" panose="020B0604030504040204" pitchFamily="34" charset="0"/>
                <a:ea typeface="宋体" panose="02010600030101010101" pitchFamily="2" charset="-122"/>
              </a:endParaRPr>
            </a:p>
          </p:txBody>
        </p:sp>
      </p:grpSp>
      <p:sp>
        <p:nvSpPr>
          <p:cNvPr id="80901" name="任意多边形 3149828"/>
          <p:cNvSpPr/>
          <p:nvPr/>
        </p:nvSpPr>
        <p:spPr>
          <a:xfrm>
            <a:off x="4233" y="6500284"/>
            <a:ext cx="12192000" cy="357716"/>
          </a:xfrm>
          <a:custGeom>
            <a:avLst/>
            <a:gdLst/>
            <a:ahLst/>
            <a:cxnLst>
              <a:cxn ang="0">
                <a:pos x="0" y="0"/>
              </a:cxn>
              <a:cxn ang="0">
                <a:pos x="9144000" y="0"/>
              </a:cxn>
              <a:cxn ang="0">
                <a:pos x="9144000" y="756293"/>
              </a:cxn>
              <a:cxn ang="0">
                <a:pos x="8108917" y="756293"/>
              </a:cxn>
              <a:cxn ang="0">
                <a:pos x="8108917" y="756292"/>
              </a:cxn>
              <a:cxn ang="0">
                <a:pos x="0" y="756292"/>
              </a:cxn>
              <a:cxn ang="0">
                <a:pos x="0" y="0"/>
              </a:cxn>
            </a:cxnLst>
            <a:pathLst>
              <a:path w="9144000" h="756293">
                <a:moveTo>
                  <a:pt x="0" y="0"/>
                </a:moveTo>
                <a:lnTo>
                  <a:pt x="9144000" y="0"/>
                </a:lnTo>
                <a:lnTo>
                  <a:pt x="9144000" y="756293"/>
                </a:lnTo>
                <a:lnTo>
                  <a:pt x="8108917" y="756293"/>
                </a:lnTo>
                <a:lnTo>
                  <a:pt x="8108917" y="756292"/>
                </a:lnTo>
                <a:lnTo>
                  <a:pt x="0" y="756292"/>
                </a:lnTo>
                <a:lnTo>
                  <a:pt x="0" y="0"/>
                </a:lnTo>
              </a:path>
            </a:pathLst>
          </a:custGeom>
          <a:solidFill>
            <a:srgbClr val="1B2153"/>
          </a:solidFill>
          <a:ln w="9525">
            <a:noFill/>
          </a:ln>
        </p:spPr>
        <p:txBody>
          <a:bodyPr/>
          <a:p>
            <a:endParaRPr lang="zh-CN" altLang="en-US" sz="2400"/>
          </a:p>
        </p:txBody>
      </p:sp>
      <p:grpSp>
        <p:nvGrpSpPr>
          <p:cNvPr id="80902" name="组合 3149829"/>
          <p:cNvGrpSpPr/>
          <p:nvPr/>
        </p:nvGrpSpPr>
        <p:grpSpPr>
          <a:xfrm>
            <a:off x="8202084" y="4095751"/>
            <a:ext cx="3039533" cy="33867"/>
            <a:chOff x="3875" y="1935"/>
            <a:chExt cx="1436" cy="16"/>
          </a:xfrm>
        </p:grpSpPr>
        <p:pic>
          <p:nvPicPr>
            <p:cNvPr id="80903" name="图片 3149830"/>
            <p:cNvPicPr>
              <a:picLocks noChangeAspect="1"/>
            </p:cNvPicPr>
            <p:nvPr/>
          </p:nvPicPr>
          <p:blipFill>
            <a:blip r:embed="rId2"/>
            <a:stretch>
              <a:fillRect/>
            </a:stretch>
          </p:blipFill>
          <p:spPr>
            <a:xfrm>
              <a:off x="3875" y="1935"/>
              <a:ext cx="1436" cy="16"/>
            </a:xfrm>
            <a:prstGeom prst="rect">
              <a:avLst/>
            </a:prstGeom>
            <a:noFill/>
            <a:ln w="9525">
              <a:noFill/>
            </a:ln>
          </p:spPr>
        </p:pic>
        <p:sp>
          <p:nvSpPr>
            <p:cNvPr id="80904" name="矩形 3149831"/>
            <p:cNvSpPr/>
            <p:nvPr/>
          </p:nvSpPr>
          <p:spPr>
            <a:xfrm rot="-5400000">
              <a:off x="4588" y="1227"/>
              <a:ext cx="8" cy="1430"/>
            </a:xfrm>
            <a:prstGeom prst="rect">
              <a:avLst/>
            </a:prstGeom>
            <a:noFill/>
            <a:ln w="9525">
              <a:noFill/>
            </a:ln>
          </p:spPr>
          <p:txBody>
            <a:bodyPr anchor="ctr"/>
            <a:p>
              <a:pPr algn="ctr" eaLnBrk="0" hangingPunct="0"/>
              <a:endParaRPr lang="zh-CN" altLang="zh-CN" sz="2400" dirty="0">
                <a:solidFill>
                  <a:srgbClr val="FFFFFF"/>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80905" name="文本框 1"/>
          <p:cNvSpPr txBox="1"/>
          <p:nvPr/>
        </p:nvSpPr>
        <p:spPr>
          <a:xfrm>
            <a:off x="1363133" y="1792817"/>
            <a:ext cx="8354484" cy="3415030"/>
          </a:xfrm>
          <a:prstGeom prst="rect">
            <a:avLst/>
          </a:prstGeom>
          <a:noFill/>
          <a:ln w="9525">
            <a:noFill/>
          </a:ln>
        </p:spPr>
        <p:txBody>
          <a:bodyPr wrap="square" anchor="t">
            <a:spAutoFit/>
          </a:bodyPr>
          <a:p>
            <a:r>
              <a:rPr lang="zh-CN" altLang="en-US" sz="2400" b="1">
                <a:latin typeface="Verdana" panose="020B0604030504040204" pitchFamily="34" charset="0"/>
                <a:ea typeface="宋体" panose="02010600030101010101" pitchFamily="2" charset="-122"/>
              </a:rPr>
              <a:t>三</a:t>
            </a:r>
            <a:r>
              <a:rPr lang="zh-CN" altLang="en-US" sz="2400" b="1">
                <a:latin typeface="Verdana" panose="020B0604030504040204" pitchFamily="34" charset="0"/>
                <a:ea typeface="宋体" panose="02010600030101010101" pitchFamily="2" charset="-122"/>
              </a:rPr>
              <a:t>、（一）对</a:t>
            </a:r>
            <a:r>
              <a:rPr lang="zh-CN" altLang="en-US" sz="2400" b="1">
                <a:solidFill>
                  <a:srgbClr val="FF0000"/>
                </a:solidFill>
                <a:latin typeface="Verdana" panose="020B0604030504040204" pitchFamily="34" charset="0"/>
                <a:ea typeface="宋体" panose="02010600030101010101" pitchFamily="2" charset="-122"/>
              </a:rPr>
              <a:t>参加疫情防治工作的医务人员和防疫工作者</a:t>
            </a:r>
            <a:endParaRPr lang="zh-CN" altLang="en-US" sz="2400" b="1">
              <a:solidFill>
                <a:srgbClr val="FF0000"/>
              </a:solidFill>
              <a:latin typeface="Verdana" panose="020B0604030504040204" pitchFamily="34" charset="0"/>
              <a:ea typeface="宋体" panose="02010600030101010101" pitchFamily="2" charset="-122"/>
            </a:endParaRPr>
          </a:p>
          <a:p>
            <a:r>
              <a:rPr lang="zh-CN" altLang="en-US" sz="2400" b="1">
                <a:latin typeface="Verdana" panose="020B0604030504040204" pitchFamily="34" charset="0"/>
                <a:ea typeface="宋体" panose="02010600030101010101" pitchFamily="2" charset="-122"/>
              </a:rPr>
              <a:t>按照</a:t>
            </a:r>
            <a:r>
              <a:rPr lang="zh-CN" altLang="en-US" sz="2400" b="1">
                <a:solidFill>
                  <a:srgbClr val="FF4747"/>
                </a:solidFill>
                <a:latin typeface="Verdana" panose="020B0604030504040204" pitchFamily="34" charset="0"/>
                <a:ea typeface="宋体" panose="02010600030101010101" pitchFamily="2" charset="-122"/>
              </a:rPr>
              <a:t>政府规定标准</a:t>
            </a:r>
            <a:r>
              <a:rPr lang="zh-CN" altLang="en-US" sz="2400" b="1">
                <a:latin typeface="Verdana" panose="020B0604030504040204" pitchFamily="34" charset="0"/>
                <a:ea typeface="宋体" panose="02010600030101010101" pitchFamily="2" charset="-122"/>
              </a:rPr>
              <a:t>取得的临时性工作补助和奖金，免征个人所得税。</a:t>
            </a:r>
            <a:endParaRPr lang="zh-CN" altLang="en-US" sz="2400" b="1">
              <a:latin typeface="Verdana" panose="020B0604030504040204" pitchFamily="34" charset="0"/>
              <a:ea typeface="宋体" panose="02010600030101010101" pitchFamily="2" charset="-122"/>
            </a:endParaRPr>
          </a:p>
          <a:p>
            <a:r>
              <a:rPr lang="zh-CN" altLang="en-US" sz="2400" b="1">
                <a:latin typeface="Verdana" panose="020B0604030504040204" pitchFamily="34" charset="0"/>
                <a:ea typeface="宋体" panose="02010600030101010101" pitchFamily="2" charset="-122"/>
              </a:rPr>
              <a:t>政府规定标准包括各级政府规定的补助和奖金标准。</a:t>
            </a:r>
            <a:endParaRPr lang="zh-CN" altLang="en-US" sz="2400" b="1">
              <a:latin typeface="Verdana" panose="020B0604030504040204" pitchFamily="34" charset="0"/>
              <a:ea typeface="宋体" panose="02010600030101010101" pitchFamily="2" charset="-122"/>
            </a:endParaRPr>
          </a:p>
          <a:p>
            <a:endParaRPr lang="zh-CN" altLang="en-US" sz="2400" b="1">
              <a:latin typeface="Verdana" panose="020B0604030504040204" pitchFamily="34" charset="0"/>
              <a:ea typeface="宋体" panose="02010600030101010101" pitchFamily="2" charset="-122"/>
            </a:endParaRPr>
          </a:p>
          <a:p>
            <a:r>
              <a:rPr lang="zh-CN" altLang="en-US" sz="2400" b="1">
                <a:latin typeface="Verdana" panose="020B0604030504040204" pitchFamily="34" charset="0"/>
                <a:ea typeface="宋体" panose="02010600030101010101" pitchFamily="2" charset="-122"/>
              </a:rPr>
              <a:t>（二）对</a:t>
            </a:r>
            <a:r>
              <a:rPr lang="zh-CN" altLang="en-US" sz="2400" b="1">
                <a:solidFill>
                  <a:srgbClr val="FF4747"/>
                </a:solidFill>
                <a:latin typeface="Verdana" panose="020B0604030504040204" pitchFamily="34" charset="0"/>
                <a:ea typeface="宋体" panose="02010600030101010101" pitchFamily="2" charset="-122"/>
              </a:rPr>
              <a:t>省级及省级以上人民政府规定</a:t>
            </a:r>
            <a:r>
              <a:rPr lang="zh-CN" altLang="en-US" sz="2400" b="1">
                <a:latin typeface="Verdana" panose="020B0604030504040204" pitchFamily="34" charset="0"/>
                <a:ea typeface="宋体" panose="02010600030101010101" pitchFamily="2" charset="-122"/>
              </a:rPr>
              <a:t>的对</a:t>
            </a:r>
            <a:r>
              <a:rPr lang="zh-CN" altLang="en-US" sz="2400" b="1">
                <a:solidFill>
                  <a:srgbClr val="FF0000"/>
                </a:solidFill>
                <a:latin typeface="Verdana" panose="020B0604030504040204" pitchFamily="34" charset="0"/>
                <a:ea typeface="宋体" panose="02010600030101010101" pitchFamily="2" charset="-122"/>
              </a:rPr>
              <a:t>参与疫情防控人员</a:t>
            </a:r>
            <a:r>
              <a:rPr lang="zh-CN" altLang="en-US" sz="2400" b="1">
                <a:latin typeface="Verdana" panose="020B0604030504040204" pitchFamily="34" charset="0"/>
                <a:ea typeface="宋体" panose="02010600030101010101" pitchFamily="2" charset="-122"/>
              </a:rPr>
              <a:t>的临时性工作补助和奖金，免征个人所得税。</a:t>
            </a:r>
            <a:endParaRPr lang="zh-CN" altLang="en-US" sz="2400" b="1">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a:p>
            <a:endParaRPr lang="zh-CN" altLang="en-US" sz="2400">
              <a:latin typeface="Verdana" panose="020B0604030504040204" pitchFamily="34" charset="0"/>
              <a:ea typeface="宋体" panose="02010600030101010101" pitchFamily="2" charset="-122"/>
            </a:endParaRPr>
          </a:p>
        </p:txBody>
      </p:sp>
      <p:sp>
        <p:nvSpPr>
          <p:cNvPr id="80906" name="文本框 2"/>
          <p:cNvSpPr txBox="1"/>
          <p:nvPr/>
        </p:nvSpPr>
        <p:spPr>
          <a:xfrm>
            <a:off x="8238278" y="4603538"/>
            <a:ext cx="3003551" cy="829945"/>
          </a:xfrm>
          <a:prstGeom prst="rect">
            <a:avLst/>
          </a:prstGeom>
          <a:noFill/>
          <a:ln w="9525">
            <a:noFill/>
          </a:ln>
        </p:spPr>
        <p:txBody>
          <a:bodyPr wrap="square" anchor="t">
            <a:spAutoFit/>
          </a:bodyPr>
          <a:p>
            <a:r>
              <a:rPr lang="zh-CN" altLang="en-US" sz="2400">
                <a:latin typeface="Verdana" panose="020B0604030504040204" pitchFamily="34" charset="0"/>
                <a:ea typeface="宋体" panose="02010600030101010101" pitchFamily="2" charset="-122"/>
              </a:rPr>
              <a:t>人员范围：财社（</a:t>
            </a:r>
            <a:r>
              <a:rPr lang="en-US" altLang="zh-CN" sz="2400">
                <a:latin typeface="Verdana" panose="020B0604030504040204" pitchFamily="34" charset="0"/>
                <a:ea typeface="宋体" panose="02010600030101010101" pitchFamily="2" charset="-122"/>
              </a:rPr>
              <a:t>2020</a:t>
            </a:r>
            <a:r>
              <a:rPr lang="zh-CN" altLang="en-US" sz="2400">
                <a:latin typeface="Verdana" panose="020B0604030504040204" pitchFamily="34" charset="0"/>
                <a:ea typeface="宋体" panose="02010600030101010101" pitchFamily="2" charset="-122"/>
              </a:rPr>
              <a:t>）</a:t>
            </a:r>
            <a:r>
              <a:rPr lang="en-US" altLang="zh-CN" sz="2400">
                <a:latin typeface="Verdana" panose="020B0604030504040204" pitchFamily="34" charset="0"/>
                <a:ea typeface="宋体" panose="02010600030101010101" pitchFamily="2" charset="-122"/>
              </a:rPr>
              <a:t>2</a:t>
            </a:r>
            <a:r>
              <a:rPr lang="zh-CN" altLang="en-US" sz="2400">
                <a:latin typeface="Verdana" panose="020B0604030504040204" pitchFamily="34" charset="0"/>
                <a:ea typeface="宋体" panose="02010600030101010101" pitchFamily="2" charset="-122"/>
              </a:rPr>
              <a:t>号文</a:t>
            </a:r>
            <a:endParaRPr lang="zh-CN" altLang="en-US" sz="2400">
              <a:latin typeface="Verdana" panose="020B0604030504040204" pitchFamily="34" charset="0"/>
              <a:ea typeface="宋体" panose="02010600030101010101" pitchFamily="2" charset="-122"/>
            </a:endParaRPr>
          </a:p>
        </p:txBody>
      </p:sp>
      <p:cxnSp>
        <p:nvCxnSpPr>
          <p:cNvPr id="4" name="直接箭头连接符 3"/>
          <p:cNvCxnSpPr>
            <a:endCxn id="80906" idx="1"/>
          </p:cNvCxnSpPr>
          <p:nvPr/>
        </p:nvCxnSpPr>
        <p:spPr>
          <a:xfrm>
            <a:off x="6637655" y="4351020"/>
            <a:ext cx="1600835" cy="6673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grpSp>
        <p:nvGrpSpPr>
          <p:cNvPr id="81921" name="组合 3149825"/>
          <p:cNvGrpSpPr/>
          <p:nvPr/>
        </p:nvGrpSpPr>
        <p:grpSpPr>
          <a:xfrm>
            <a:off x="275167" y="421217"/>
            <a:ext cx="1087967" cy="599016"/>
            <a:chOff x="4353620" y="864629"/>
            <a:chExt cx="742365" cy="409715"/>
          </a:xfrm>
        </p:grpSpPr>
        <p:sp>
          <p:nvSpPr>
            <p:cNvPr id="81922" name="任意多边形 3149826"/>
            <p:cNvSpPr/>
            <p:nvPr/>
          </p:nvSpPr>
          <p:spPr>
            <a:xfrm>
              <a:off x="4353620" y="866076"/>
              <a:ext cx="742365" cy="408268"/>
            </a:xfrm>
            <a:custGeom>
              <a:avLst/>
              <a:gdLst/>
              <a:ahLst/>
              <a:cxnLst>
                <a:cxn ang="0">
                  <a:pos x="4706" y="1507"/>
                </a:cxn>
                <a:cxn ang="0">
                  <a:pos x="4622" y="1268"/>
                </a:cxn>
                <a:cxn ang="0">
                  <a:pos x="4489" y="1059"/>
                </a:cxn>
                <a:cxn ang="0">
                  <a:pos x="4312" y="886"/>
                </a:cxn>
                <a:cxn ang="0">
                  <a:pos x="4099" y="757"/>
                </a:cxn>
                <a:cxn ang="0">
                  <a:pos x="3857" y="679"/>
                </a:cxn>
                <a:cxn ang="0">
                  <a:pos x="3608" y="660"/>
                </a:cxn>
                <a:cxn ang="0">
                  <a:pos x="3407" y="686"/>
                </a:cxn>
                <a:cxn ang="0">
                  <a:pos x="3220" y="746"/>
                </a:cxn>
                <a:cxn ang="0">
                  <a:pos x="3050" y="838"/>
                </a:cxn>
                <a:cxn ang="0">
                  <a:pos x="2970" y="623"/>
                </a:cxn>
                <a:cxn ang="0">
                  <a:pos x="2850" y="430"/>
                </a:cxn>
                <a:cxn ang="0">
                  <a:pos x="2694" y="268"/>
                </a:cxn>
                <a:cxn ang="0">
                  <a:pos x="2509" y="139"/>
                </a:cxn>
                <a:cxn ang="0">
                  <a:pos x="2298" y="49"/>
                </a:cxn>
                <a:cxn ang="0">
                  <a:pos x="2067" y="4"/>
                </a:cxn>
                <a:cxn ang="0">
                  <a:pos x="1884" y="4"/>
                </a:cxn>
                <a:cxn ang="0">
                  <a:pos x="1691" y="34"/>
                </a:cxn>
                <a:cxn ang="0">
                  <a:pos x="1438" y="135"/>
                </a:cxn>
                <a:cxn ang="0">
                  <a:pos x="1220" y="290"/>
                </a:cxn>
                <a:cxn ang="0">
                  <a:pos x="1045" y="491"/>
                </a:cxn>
                <a:cxn ang="0">
                  <a:pos x="922" y="732"/>
                </a:cxn>
                <a:cxn ang="0">
                  <a:pos x="864" y="973"/>
                </a:cxn>
                <a:cxn ang="0">
                  <a:pos x="854" y="1115"/>
                </a:cxn>
                <a:cxn ang="0">
                  <a:pos x="845" y="1249"/>
                </a:cxn>
                <a:cxn ang="0">
                  <a:pos x="633" y="1275"/>
                </a:cxn>
                <a:cxn ang="0">
                  <a:pos x="442" y="1351"/>
                </a:cxn>
                <a:cxn ang="0">
                  <a:pos x="277" y="1468"/>
                </a:cxn>
                <a:cxn ang="0">
                  <a:pos x="145" y="1621"/>
                </a:cxn>
                <a:cxn ang="0">
                  <a:pos x="51" y="1802"/>
                </a:cxn>
                <a:cxn ang="0">
                  <a:pos x="5" y="2006"/>
                </a:cxn>
                <a:cxn ang="0">
                  <a:pos x="10" y="2217"/>
                </a:cxn>
                <a:cxn ang="0">
                  <a:pos x="63" y="2411"/>
                </a:cxn>
                <a:cxn ang="0">
                  <a:pos x="159" y="2584"/>
                </a:cxn>
                <a:cxn ang="0">
                  <a:pos x="290" y="2728"/>
                </a:cxn>
                <a:cxn ang="0">
                  <a:pos x="453" y="2840"/>
                </a:cxn>
                <a:cxn ang="0">
                  <a:pos x="640" y="2909"/>
                </a:cxn>
                <a:cxn ang="0">
                  <a:pos x="802" y="2936"/>
                </a:cxn>
                <a:cxn ang="0">
                  <a:pos x="4740" y="2936"/>
                </a:cxn>
                <a:cxn ang="0">
                  <a:pos x="4896" y="2907"/>
                </a:cxn>
                <a:cxn ang="0">
                  <a:pos x="5038" y="2843"/>
                </a:cxn>
                <a:cxn ang="0">
                  <a:pos x="5158" y="2748"/>
                </a:cxn>
                <a:cxn ang="0">
                  <a:pos x="5252" y="2629"/>
                </a:cxn>
                <a:cxn ang="0">
                  <a:pos x="5316" y="2488"/>
                </a:cxn>
                <a:cxn ang="0">
                  <a:pos x="5344" y="2330"/>
                </a:cxn>
                <a:cxn ang="0">
                  <a:pos x="5333" y="2172"/>
                </a:cxn>
                <a:cxn ang="0">
                  <a:pos x="5284" y="2026"/>
                </a:cxn>
                <a:cxn ang="0">
                  <a:pos x="5205" y="1899"/>
                </a:cxn>
                <a:cxn ang="0">
                  <a:pos x="5098" y="1795"/>
                </a:cxn>
                <a:cxn ang="0">
                  <a:pos x="4969" y="1717"/>
                </a:cxn>
                <a:cxn ang="0">
                  <a:pos x="4823" y="1672"/>
                </a:cxn>
              </a:cxnLst>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path>
              </a:pathLst>
            </a:custGeom>
            <a:solidFill>
              <a:srgbClr val="4F81BD"/>
            </a:solidFill>
            <a:ln w="9525">
              <a:noFill/>
            </a:ln>
          </p:spPr>
          <p:txBody>
            <a:bodyPr/>
            <a:p>
              <a:endParaRPr lang="zh-CN" altLang="en-US" sz="2400"/>
            </a:p>
          </p:txBody>
        </p:sp>
        <p:sp>
          <p:nvSpPr>
            <p:cNvPr id="81923" name="矩形 3149827"/>
            <p:cNvSpPr/>
            <p:nvPr/>
          </p:nvSpPr>
          <p:spPr>
            <a:xfrm>
              <a:off x="4508159" y="864629"/>
              <a:ext cx="433287" cy="314887"/>
            </a:xfrm>
            <a:prstGeom prst="rect">
              <a:avLst/>
            </a:prstGeom>
            <a:noFill/>
            <a:ln w="9525">
              <a:noFill/>
            </a:ln>
          </p:spPr>
          <p:txBody>
            <a:bodyPr anchor="t">
              <a:spAutoFit/>
            </a:bodyPr>
            <a:p>
              <a:endParaRPr lang="zh-CN" altLang="zh-CN" sz="2400" dirty="0">
                <a:latin typeface="Verdana" panose="020B0604030504040204" pitchFamily="34" charset="0"/>
                <a:ea typeface="宋体" panose="02010600030101010101" pitchFamily="2" charset="-122"/>
              </a:endParaRPr>
            </a:p>
          </p:txBody>
        </p:sp>
      </p:grpSp>
      <p:sp>
        <p:nvSpPr>
          <p:cNvPr id="81924" name="任意多边形 3149828"/>
          <p:cNvSpPr/>
          <p:nvPr/>
        </p:nvSpPr>
        <p:spPr>
          <a:xfrm>
            <a:off x="4233" y="6500284"/>
            <a:ext cx="12192000" cy="357716"/>
          </a:xfrm>
          <a:custGeom>
            <a:avLst/>
            <a:gdLst/>
            <a:ahLst/>
            <a:cxnLst>
              <a:cxn ang="0">
                <a:pos x="0" y="0"/>
              </a:cxn>
              <a:cxn ang="0">
                <a:pos x="9144000" y="0"/>
              </a:cxn>
              <a:cxn ang="0">
                <a:pos x="9144000" y="756293"/>
              </a:cxn>
              <a:cxn ang="0">
                <a:pos x="8108917" y="756293"/>
              </a:cxn>
              <a:cxn ang="0">
                <a:pos x="8108917" y="756292"/>
              </a:cxn>
              <a:cxn ang="0">
                <a:pos x="0" y="756292"/>
              </a:cxn>
              <a:cxn ang="0">
                <a:pos x="0" y="0"/>
              </a:cxn>
            </a:cxnLst>
            <a:pathLst>
              <a:path w="9144000" h="756293">
                <a:moveTo>
                  <a:pt x="0" y="0"/>
                </a:moveTo>
                <a:lnTo>
                  <a:pt x="9144000" y="0"/>
                </a:lnTo>
                <a:lnTo>
                  <a:pt x="9144000" y="756293"/>
                </a:lnTo>
                <a:lnTo>
                  <a:pt x="8108917" y="756293"/>
                </a:lnTo>
                <a:lnTo>
                  <a:pt x="8108917" y="756292"/>
                </a:lnTo>
                <a:lnTo>
                  <a:pt x="0" y="756292"/>
                </a:lnTo>
                <a:lnTo>
                  <a:pt x="0" y="0"/>
                </a:lnTo>
              </a:path>
            </a:pathLst>
          </a:custGeom>
          <a:solidFill>
            <a:srgbClr val="1B2153"/>
          </a:solidFill>
          <a:ln w="9525">
            <a:noFill/>
          </a:ln>
        </p:spPr>
        <p:txBody>
          <a:bodyPr/>
          <a:p>
            <a:endParaRPr lang="zh-CN" altLang="en-US" sz="2400"/>
          </a:p>
        </p:txBody>
      </p:sp>
      <p:grpSp>
        <p:nvGrpSpPr>
          <p:cNvPr id="81925" name="组合 3149829"/>
          <p:cNvGrpSpPr/>
          <p:nvPr/>
        </p:nvGrpSpPr>
        <p:grpSpPr>
          <a:xfrm>
            <a:off x="8202084" y="4095751"/>
            <a:ext cx="3039533" cy="33867"/>
            <a:chOff x="3875" y="1935"/>
            <a:chExt cx="1436" cy="16"/>
          </a:xfrm>
        </p:grpSpPr>
        <p:pic>
          <p:nvPicPr>
            <p:cNvPr id="81926" name="图片 3149830"/>
            <p:cNvPicPr>
              <a:picLocks noChangeAspect="1"/>
            </p:cNvPicPr>
            <p:nvPr/>
          </p:nvPicPr>
          <p:blipFill>
            <a:blip r:embed="rId2"/>
            <a:stretch>
              <a:fillRect/>
            </a:stretch>
          </p:blipFill>
          <p:spPr>
            <a:xfrm>
              <a:off x="3875" y="1935"/>
              <a:ext cx="1436" cy="16"/>
            </a:xfrm>
            <a:prstGeom prst="rect">
              <a:avLst/>
            </a:prstGeom>
            <a:noFill/>
            <a:ln w="9525">
              <a:noFill/>
            </a:ln>
          </p:spPr>
        </p:pic>
        <p:sp>
          <p:nvSpPr>
            <p:cNvPr id="81927" name="矩形 3149831"/>
            <p:cNvSpPr/>
            <p:nvPr/>
          </p:nvSpPr>
          <p:spPr>
            <a:xfrm rot="-5400000">
              <a:off x="4588" y="1227"/>
              <a:ext cx="8" cy="1430"/>
            </a:xfrm>
            <a:prstGeom prst="rect">
              <a:avLst/>
            </a:prstGeom>
            <a:noFill/>
            <a:ln w="9525">
              <a:noFill/>
            </a:ln>
          </p:spPr>
          <p:txBody>
            <a:bodyPr anchor="ctr"/>
            <a:p>
              <a:pPr algn="ctr" eaLnBrk="0" hangingPunct="0"/>
              <a:endParaRPr lang="zh-CN" altLang="zh-CN" sz="2400" dirty="0">
                <a:solidFill>
                  <a:srgbClr val="FFFFFF"/>
                </a:solidFill>
                <a:latin typeface="Calibri" panose="020F0502020204030204" pitchFamily="34" charset="0"/>
                <a:ea typeface="宋体" panose="02010600030101010101" pitchFamily="2" charset="-122"/>
                <a:sym typeface="Calibri" panose="020F0502020204030204" pitchFamily="34" charset="0"/>
              </a:endParaRPr>
            </a:p>
          </p:txBody>
        </p:sp>
      </p:grpSp>
      <p:sp>
        <p:nvSpPr>
          <p:cNvPr id="81928" name="文本框 1"/>
          <p:cNvSpPr txBox="1"/>
          <p:nvPr/>
        </p:nvSpPr>
        <p:spPr>
          <a:xfrm>
            <a:off x="1016000" y="1976755"/>
            <a:ext cx="8965565" cy="3107690"/>
          </a:xfrm>
          <a:prstGeom prst="rect">
            <a:avLst/>
          </a:prstGeom>
          <a:noFill/>
          <a:ln w="9525">
            <a:noFill/>
          </a:ln>
        </p:spPr>
        <p:txBody>
          <a:bodyPr wrap="square" anchor="t">
            <a:spAutoFit/>
          </a:bodyPr>
          <a:p>
            <a:r>
              <a:rPr lang="zh-CN" altLang="en-US" sz="2800" b="1">
                <a:latin typeface="Verdana" panose="020B0604030504040204" pitchFamily="34" charset="0"/>
                <a:ea typeface="宋体" panose="02010600030101010101" pitchFamily="2" charset="-122"/>
              </a:rPr>
              <a:t>四</a:t>
            </a:r>
            <a:r>
              <a:rPr lang="zh-CN" altLang="en-US" sz="2800" b="1">
                <a:latin typeface="Verdana" panose="020B0604030504040204" pitchFamily="34" charset="0"/>
                <a:ea typeface="宋体" panose="02010600030101010101" pitchFamily="2" charset="-122"/>
              </a:rPr>
              <a:t>、单位发给个人用于预防新型冠状病毒感染的肺炎的</a:t>
            </a:r>
            <a:r>
              <a:rPr lang="zh-CN" altLang="en-US" sz="2800" b="1">
                <a:solidFill>
                  <a:srgbClr val="FF4747"/>
                </a:solidFill>
                <a:latin typeface="Verdana" panose="020B0604030504040204" pitchFamily="34" charset="0"/>
                <a:ea typeface="宋体" panose="02010600030101010101" pitchFamily="2" charset="-122"/>
              </a:rPr>
              <a:t>药品、医疗用品和防护用品</a:t>
            </a:r>
            <a:r>
              <a:rPr lang="zh-CN" altLang="en-US" sz="2800" b="1">
                <a:latin typeface="Verdana" panose="020B0604030504040204" pitchFamily="34" charset="0"/>
                <a:ea typeface="宋体" panose="02010600030101010101" pitchFamily="2" charset="-122"/>
              </a:rPr>
              <a:t>等实物（不包括现金），不计入工资、薪金收入，免征个人所得税。</a:t>
            </a:r>
            <a:endParaRPr lang="zh-CN" altLang="en-US" sz="2800" b="1">
              <a:latin typeface="Verdana" panose="020B0604030504040204" pitchFamily="34" charset="0"/>
              <a:ea typeface="宋体" panose="02010600030101010101" pitchFamily="2" charset="-122"/>
            </a:endParaRPr>
          </a:p>
          <a:p>
            <a:endParaRPr lang="zh-CN" altLang="en-US" sz="2800" b="1">
              <a:latin typeface="Verdana" panose="020B0604030504040204" pitchFamily="34" charset="0"/>
              <a:ea typeface="宋体" panose="02010600030101010101" pitchFamily="2" charset="-122"/>
            </a:endParaRPr>
          </a:p>
          <a:p>
            <a:r>
              <a:rPr lang="zh-CN" altLang="en-US" sz="2800" b="1">
                <a:latin typeface="Verdana" panose="020B0604030504040204" pitchFamily="34" charset="0"/>
                <a:ea typeface="宋体" panose="02010600030101010101" pitchFamily="2" charset="-122"/>
              </a:rPr>
              <a:t>范围：只要是与预防新型冠状肺炎直接相关的</a:t>
            </a:r>
            <a:r>
              <a:rPr lang="zh-CN" altLang="en-US" sz="2800" b="1">
                <a:solidFill>
                  <a:srgbClr val="FF4747"/>
                </a:solidFill>
                <a:latin typeface="Verdana" panose="020B0604030504040204" pitchFamily="34" charset="0"/>
                <a:ea typeface="宋体" panose="02010600030101010101" pitchFamily="2" charset="-122"/>
              </a:rPr>
              <a:t>药品、医疗用品和防护用品</a:t>
            </a:r>
            <a:r>
              <a:rPr lang="zh-CN" altLang="en-US" sz="2800" b="1">
                <a:latin typeface="Verdana" panose="020B0604030504040204" pitchFamily="34" charset="0"/>
                <a:ea typeface="宋体" panose="02010600030101010101" pitchFamily="2" charset="-122"/>
              </a:rPr>
              <a:t>等实物，如口罩、护目镜、消毒液、手套、防护服等，都可以享受免税规定。</a:t>
            </a:r>
            <a:endParaRPr lang="zh-CN" altLang="en-US" sz="2800" b="1">
              <a:latin typeface="Verdana" panose="020B0604030504040204" pitchFamily="34" charset="0"/>
              <a:ea typeface="宋体" panose="02010600030101010101" pitchFamily="2" charset="-122"/>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3" name="内容占位符 2"/>
          <p:cNvSpPr>
            <a:spLocks noGrp="1"/>
          </p:cNvSpPr>
          <p:nvPr>
            <p:ph idx="1"/>
          </p:nvPr>
        </p:nvSpPr>
        <p:spPr>
          <a:xfrm>
            <a:off x="457270" y="2500050"/>
            <a:ext cx="10969200" cy="4759200"/>
          </a:xfrm>
        </p:spPr>
        <p:txBody>
          <a:bodyPr/>
          <a:p>
            <a:pPr algn="ctr"/>
            <a:r>
              <a:rPr lang="zh-CN" altLang="en-US" sz="6000">
                <a:solidFill>
                  <a:schemeClr val="tx1"/>
                </a:solidFill>
                <a:effectLst>
                  <a:outerShdw blurRad="38100" dist="19050" dir="2700000" algn="tl" rotWithShape="0">
                    <a:schemeClr val="dk1">
                      <a:alpha val="40000"/>
                    </a:schemeClr>
                  </a:outerShdw>
                </a:effectLst>
              </a:rPr>
              <a:t>二、个税汇算清缴政策梳理</a:t>
            </a:r>
            <a:endParaRPr lang="zh-CN" altLang="en-US" sz="6000">
              <a:solidFill>
                <a:schemeClr val="tx1"/>
              </a:solidFill>
              <a:effectLst>
                <a:outerShdw blurRad="38100" dist="19050" dir="2700000" algn="tl" rotWithShape="0">
                  <a:schemeClr val="dk1">
                    <a:alpha val="40000"/>
                  </a:schemeClr>
                </a:outerShdw>
              </a:effectLst>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BEAUTIFY_FLAG" val="#wm#"/>
  <p:tag name="KSO_WM_TEMPLATE_CATEGORY" val="custom"/>
  <p:tag name="KSO_WM_TEMPLATE_INDEX" val="20205176"/>
</p:tagLst>
</file>

<file path=ppt/tags/tag103.xml><?xml version="1.0" encoding="utf-8"?>
<p:tagLst xmlns:p="http://schemas.openxmlformats.org/presentationml/2006/main">
  <p:tag name="KSO_WM_BEAUTIFY_FLAG" val="#wm#"/>
  <p:tag name="KSO_WM_TEMPLATE_CATEGORY" val="custom"/>
  <p:tag name="KSO_WM_TEMPLATE_INDEX" val="20205176"/>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BEAUTIFY_FLAG" val="#wm#"/>
  <p:tag name="KSO_WM_TEMPLATE_CATEGORY" val="custom"/>
  <p:tag name="KSO_WM_TEMPLATE_INDEX" val="20205176"/>
</p:tagLst>
</file>

<file path=ppt/tags/tag106.xml><?xml version="1.0" encoding="utf-8"?>
<p:tagLst xmlns:p="http://schemas.openxmlformats.org/presentationml/2006/main">
  <p:tag name="KSO_WM_BEAUTIFY_FLAG" val="#wm#"/>
  <p:tag name="KSO_WM_TEMPLATE_CATEGORY" val="custom"/>
  <p:tag name="KSO_WM_TEMPLATE_INDEX" val="20205176"/>
</p:tagLst>
</file>

<file path=ppt/tags/tag107.xml><?xml version="1.0" encoding="utf-8"?>
<p:tagLst xmlns:p="http://schemas.openxmlformats.org/presentationml/2006/main">
  <p:tag name="KSO_WM_BEAUTIFY_FLAG" val="#wm#"/>
  <p:tag name="KSO_WM_TEMPLATE_CATEGORY" val="custom"/>
  <p:tag name="KSO_WM_TEMPLATE_INDEX" val="20205176"/>
</p:tagLst>
</file>

<file path=ppt/tags/tag108.xml><?xml version="1.0" encoding="utf-8"?>
<p:tagLst xmlns:p="http://schemas.openxmlformats.org/presentationml/2006/main">
  <p:tag name="KSO_WM_BEAUTIFY_FLAG" val="#wm#"/>
  <p:tag name="KSO_WM_TEMPLATE_CATEGORY" val="custom"/>
  <p:tag name="KSO_WM_TEMPLATE_INDEX" val="20205176"/>
</p:tagLst>
</file>

<file path=ppt/tags/tag109.xml><?xml version="1.0" encoding="utf-8"?>
<p:tagLst xmlns:p="http://schemas.openxmlformats.org/presentationml/2006/main">
  <p:tag name="KSO_WM_BEAUTIFY_FLAG" val="#wm#"/>
  <p:tag name="KSO_WM_TEMPLATE_CATEGORY" val="custom"/>
  <p:tag name="KSO_WM_TEMPLATE_INDEX" val="2020517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176"/>
</p:tagLst>
</file>

<file path=ppt/tags/tag111.xml><?xml version="1.0" encoding="utf-8"?>
<p:tagLst xmlns:p="http://schemas.openxmlformats.org/presentationml/2006/main">
  <p:tag name="KSO_WM_BEAUTIFY_FLAG" val="#wm#"/>
  <p:tag name="KSO_WM_TEMPLATE_CATEGORY" val="custom"/>
  <p:tag name="KSO_WM_TEMPLATE_INDEX" val="20205176"/>
</p:tagLst>
</file>

<file path=ppt/tags/tag112.xml><?xml version="1.0" encoding="utf-8"?>
<p:tagLst xmlns:p="http://schemas.openxmlformats.org/presentationml/2006/main">
  <p:tag name="KSO_WM_BEAUTIFY_FLAG" val="#wm#"/>
  <p:tag name="KSO_WM_TEMPLATE_CATEGORY" val="custom"/>
  <p:tag name="KSO_WM_TEMPLATE_INDEX" val="20205176"/>
</p:tagLst>
</file>

<file path=ppt/tags/tag113.xml><?xml version="1.0" encoding="utf-8"?>
<p:tagLst xmlns:p="http://schemas.openxmlformats.org/presentationml/2006/main">
  <p:tag name="KSO_WM_BEAUTIFY_FLAG" val="#wm#"/>
  <p:tag name="KSO_WM_TEMPLATE_CATEGORY" val="custom"/>
  <p:tag name="KSO_WM_TEMPLATE_INDEX" val="20205176"/>
</p:tagLst>
</file>

<file path=ppt/tags/tag114.xml><?xml version="1.0" encoding="utf-8"?>
<p:tagLst xmlns:p="http://schemas.openxmlformats.org/presentationml/2006/main">
  <p:tag name="KSO_WM_BEAUTIFY_FLAG" val="#wm#"/>
  <p:tag name="KSO_WM_TEMPLATE_CATEGORY" val="custom"/>
  <p:tag name="KSO_WM_TEMPLATE_INDEX" val="20205176"/>
</p:tagLst>
</file>

<file path=ppt/tags/tag115.xml><?xml version="1.0" encoding="utf-8"?>
<p:tagLst xmlns:p="http://schemas.openxmlformats.org/presentationml/2006/main">
  <p:tag name="KSO_WM_BEAUTIFY_FLAG" val="#wm#"/>
  <p:tag name="KSO_WM_TEMPLATE_CATEGORY" val="custom"/>
  <p:tag name="KSO_WM_TEMPLATE_INDEX" val="20205176"/>
</p:tagLst>
</file>

<file path=ppt/tags/tag116.xml><?xml version="1.0" encoding="utf-8"?>
<p:tagLst xmlns:p="http://schemas.openxmlformats.org/presentationml/2006/main">
  <p:tag name="KSO_WM_BEAUTIFY_FLAG" val="#wm#"/>
  <p:tag name="KSO_WM_TEMPLATE_CATEGORY" val="custom"/>
  <p:tag name="KSO_WM_TEMPLATE_INDEX" val="20205176"/>
</p:tagLst>
</file>

<file path=ppt/tags/tag117.xml><?xml version="1.0" encoding="utf-8"?>
<p:tagLst xmlns:p="http://schemas.openxmlformats.org/presentationml/2006/main">
  <p:tag name="KSO_WM_BEAUTIFY_FLAG" val="#wm#"/>
  <p:tag name="KSO_WM_TEMPLATE_CATEGORY" val="custom"/>
  <p:tag name="KSO_WM_TEMPLATE_INDEX" val="20205176"/>
</p:tagLst>
</file>

<file path=ppt/tags/tag118.xml><?xml version="1.0" encoding="utf-8"?>
<p:tagLst xmlns:p="http://schemas.openxmlformats.org/presentationml/2006/main">
  <p:tag name="KSO_WM_BEAUTIFY_FLAG" val="#wm#"/>
  <p:tag name="KSO_WM_TEMPLATE_CATEGORY" val="custom"/>
  <p:tag name="KSO_WM_TEMPLATE_INDEX" val="20205176"/>
</p:tagLst>
</file>

<file path=ppt/tags/tag119.xml><?xml version="1.0" encoding="utf-8"?>
<p:tagLst xmlns:p="http://schemas.openxmlformats.org/presentationml/2006/main">
  <p:tag name="KSO_WM_BEAUTIFY_FLAG" val="#wm#"/>
  <p:tag name="KSO_WM_TEMPLATE_CATEGORY" val="custom"/>
  <p:tag name="KSO_WM_TEMPLATE_INDEX" val="2020517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176"/>
</p:tagLst>
</file>

<file path=ppt/tags/tag121.xml><?xml version="1.0" encoding="utf-8"?>
<p:tagLst xmlns:p="http://schemas.openxmlformats.org/presentationml/2006/main">
  <p:tag name="KSO_WM_BEAUTIFY_FLAG" val="#wm#"/>
  <p:tag name="KSO_WM_TEMPLATE_CATEGORY" val="custom"/>
  <p:tag name="KSO_WM_TEMPLATE_INDEX" val="20205176"/>
</p:tagLst>
</file>

<file path=ppt/tags/tag122.xml><?xml version="1.0" encoding="utf-8"?>
<p:tagLst xmlns:p="http://schemas.openxmlformats.org/presentationml/2006/main">
  <p:tag name="KSO_WM_BEAUTIFY_FLAG" val="#wm#"/>
  <p:tag name="KSO_WM_TEMPLATE_CATEGORY" val="custom"/>
  <p:tag name="KSO_WM_TEMPLATE_INDEX" val="20205176"/>
</p:tagLst>
</file>

<file path=ppt/tags/tag123.xml><?xml version="1.0" encoding="utf-8"?>
<p:tagLst xmlns:p="http://schemas.openxmlformats.org/presentationml/2006/main">
  <p:tag name="KSO_WM_BEAUTIFY_FLAG" val="#wm#"/>
  <p:tag name="KSO_WM_TEMPLATE_CATEGORY" val="custom"/>
  <p:tag name="KSO_WM_TEMPLATE_INDEX" val="20205176"/>
</p:tagLst>
</file>

<file path=ppt/tags/tag124.xml><?xml version="1.0" encoding="utf-8"?>
<p:tagLst xmlns:p="http://schemas.openxmlformats.org/presentationml/2006/main">
  <p:tag name="KSO_WM_BEAUTIFY_FLAG" val="#wm#"/>
  <p:tag name="KSO_WM_TEMPLATE_CATEGORY" val="custom"/>
  <p:tag name="KSO_WM_TEMPLATE_INDEX" val="20205176"/>
</p:tagLst>
</file>

<file path=ppt/tags/tag125.xml><?xml version="1.0" encoding="utf-8"?>
<p:tagLst xmlns:p="http://schemas.openxmlformats.org/presentationml/2006/main">
  <p:tag name="KSO_WM_BEAUTIFY_FLAG" val="#wm#"/>
  <p:tag name="KSO_WM_TEMPLATE_CATEGORY" val="custom"/>
  <p:tag name="KSO_WM_TEMPLATE_INDEX" val="20205176"/>
</p:tagLst>
</file>

<file path=ppt/tags/tag126.xml><?xml version="1.0" encoding="utf-8"?>
<p:tagLst xmlns:p="http://schemas.openxmlformats.org/presentationml/2006/main">
  <p:tag name="KSO_WM_BEAUTIFY_FLAG" val="#wm#"/>
  <p:tag name="KSO_WM_TEMPLATE_CATEGORY" val="custom"/>
  <p:tag name="KSO_WM_TEMPLATE_INDEX" val="20205176"/>
</p:tagLst>
</file>

<file path=ppt/tags/tag127.xml><?xml version="1.0" encoding="utf-8"?>
<p:tagLst xmlns:p="http://schemas.openxmlformats.org/presentationml/2006/main">
  <p:tag name="KSO_WM_BEAUTIFY_FLAG" val="#wm#"/>
  <p:tag name="KSO_WM_TEMPLATE_CATEGORY" val="custom"/>
  <p:tag name="KSO_WM_TEMPLATE_INDEX" val="20205176"/>
</p:tagLst>
</file>

<file path=ppt/tags/tag128.xml><?xml version="1.0" encoding="utf-8"?>
<p:tagLst xmlns:p="http://schemas.openxmlformats.org/presentationml/2006/main">
  <p:tag name="KSO_WM_BEAUTIFY_FLAG" val="#wm#"/>
  <p:tag name="KSO_WM_TEMPLATE_CATEGORY" val="custom"/>
  <p:tag name="KSO_WM_TEMPLATE_INDEX" val="20205176"/>
</p:tagLst>
</file>

<file path=ppt/tags/tag129.xml><?xml version="1.0" encoding="utf-8"?>
<p:tagLst xmlns:p="http://schemas.openxmlformats.org/presentationml/2006/main">
  <p:tag name="KSO_WM_BEAUTIFY_FLAG" val="#wm#"/>
  <p:tag name="KSO_WM_TEMPLATE_CATEGORY" val="custom"/>
  <p:tag name="KSO_WM_TEMPLATE_INDEX" val="2020517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UNIT_ISCONTENTSTITLE" val="0"/>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custom20198965_3*a*1"/>
  <p:tag name="KSO_WM_TEMPLATE_CATEGORY" val="custom"/>
  <p:tag name="KSO_WM_TEMPLATE_INDEX" val="20198965"/>
  <p:tag name="KSO_WM_UNIT_LAYERLEVEL" val="1"/>
  <p:tag name="KSO_WM_TAG_VERSION" val="1.0"/>
  <p:tag name="KSO_WM_BEAUTIFY_FLAG" val="#wm#"/>
  <p:tag name="KSO_WM_UNIT_PRESET_TEXT" val="单击此处添加标题"/>
</p:tagLst>
</file>

<file path=ppt/tags/tag65.xml><?xml version="1.0" encoding="utf-8"?>
<p:tagLst xmlns:p="http://schemas.openxmlformats.org/presentationml/2006/main">
  <p:tag name="KSO_WM_SLIDE_ID" val="custom20198965_3"/>
  <p:tag name="KSO_WM_TEMPLATE_SUBCATEGORY" val="0"/>
  <p:tag name="KSO_WM_SLIDE_TYPE" val="sectionTitle"/>
  <p:tag name="KSO_WM_SLIDE_SUBTYPE" val="pureTxt"/>
  <p:tag name="KSO_WM_SLIDE_ITEM_CNT" val="0"/>
  <p:tag name="KSO_WM_SLIDE_INDEX" val="3"/>
  <p:tag name="KSO_WM_TAG_VERSION" val="1.0"/>
  <p:tag name="KSO_WM_BEAUTIFY_FLAG" val="#wm#"/>
  <p:tag name="KSO_WM_TEMPLATE_CATEGORY" val="custom"/>
  <p:tag name="KSO_WM_TEMPLATE_INDEX" val="20198965"/>
  <p:tag name="KSO_WM_SLIDE_LAYOUT" val="a_e"/>
  <p:tag name="KSO_WM_SLIDE_LAYOUT_CNT" val="1_1"/>
</p:tagLst>
</file>

<file path=ppt/tags/tag66.xml><?xml version="1.0" encoding="utf-8"?>
<p:tagLst xmlns:p="http://schemas.openxmlformats.org/presentationml/2006/main">
  <p:tag name="#NeiR#" val=""/>
  <p:tag name="5" val=""/>
  <p:tag name="#LiuChBZh#" val=""/>
  <p:tag name="SubTitleTextDesc" val=""/>
  <p:tag name="20150820163733" val=""/>
  <p:tag name="GRAPHIC" val=""/>
</p:tagLst>
</file>

<file path=ppt/tags/tag67.xml><?xml version="1.0" encoding="utf-8"?>
<p:tagLst xmlns:p="http://schemas.openxmlformats.org/presentationml/2006/main">
  <p:tag name="#NeiR#" val=""/>
  <p:tag name="5" val=""/>
  <p:tag name="#LiuChBZh#" val=""/>
  <p:tag name="SubTitleTextDesc" val=""/>
  <p:tag name="20150820163733" val=""/>
  <p:tag name="GRAPHIC" val=""/>
</p:tagLst>
</file>

<file path=ppt/tags/tag68.xml><?xml version="1.0" encoding="utf-8"?>
<p:tagLst xmlns:p="http://schemas.openxmlformats.org/presentationml/2006/main">
  <p:tag name="#NeiR#" val=""/>
  <p:tag name="5" val=""/>
  <p:tag name="#LiuChBZh#" val=""/>
  <p:tag name="SubTitleTextDesc" val=""/>
  <p:tag name="20150820163733" val=""/>
  <p:tag name="GRAPHIC" val=""/>
</p:tagLst>
</file>

<file path=ppt/tags/tag69.xml><?xml version="1.0" encoding="utf-8"?>
<p:tagLst xmlns:p="http://schemas.openxmlformats.org/presentationml/2006/main">
  <p:tag name="#NeiR#" val=""/>
  <p:tag name="5" val=""/>
  <p:tag name="#LiuChBZh#" val=""/>
  <p:tag name="SubTitleTextDesc" val=""/>
  <p:tag name="20150820163733" val=""/>
  <p:tag name="GRAPHIC"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72.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4.xml><?xml version="1.0" encoding="utf-8"?>
<p:tagLst xmlns:p="http://schemas.openxmlformats.org/presentationml/2006/main">
  <p:tag name="REFSHAPE" val="395227012"/>
  <p:tag name="KSO_WM_UNIT_PLACING_PICTURE_USER_VIEWPORT" val="{&quot;height&quot;:8885,&quot;width&quot;:15840}"/>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wm#"/>
  <p:tag name="KSO_WM_TEMPLATE_CATEGORY" val="custom"/>
  <p:tag name="KSO_WM_TEMPLATE_INDEX" val="202051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176"/>
</p:tagLst>
</file>

<file path=ppt/tags/tag81.xml><?xml version="1.0" encoding="utf-8"?>
<p:tagLst xmlns:p="http://schemas.openxmlformats.org/presentationml/2006/main">
  <p:tag name="KSO_WM_BEAUTIFY_FLAG" val="#wm#"/>
  <p:tag name="KSO_WM_TEMPLATE_CATEGORY" val="custom"/>
  <p:tag name="KSO_WM_TEMPLATE_INDEX" val="20205176"/>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KSO_WM_BEAUTIFY_FLAG" val="#wm#"/>
  <p:tag name="KSO_WM_TEMPLATE_CATEGORY" val="custom"/>
  <p:tag name="KSO_WM_TEMPLATE_INDEX" val="20205176"/>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BEAUTIFY_FLAG" val="#wm#"/>
  <p:tag name="KSO_WM_TEMPLATE_CATEGORY" val="custom"/>
  <p:tag name="KSO_WM_TEMPLATE_INDEX" val="20205176"/>
</p:tagLst>
</file>

<file path=ppt/tags/tag88.xml><?xml version="1.0" encoding="utf-8"?>
<p:tagLst xmlns:p="http://schemas.openxmlformats.org/presentationml/2006/main">
  <p:tag name="KSO_WM_BEAUTIFY_FLAG" val="#wm#"/>
  <p:tag name="KSO_WM_TEMPLATE_CATEGORY" val="custom"/>
  <p:tag name="KSO_WM_TEMPLATE_INDEX" val="20205176"/>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wm#"/>
  <p:tag name="KSO_WM_TEMPLATE_CATEGORY" val="custom"/>
  <p:tag name="KSO_WM_TEMPLATE_INDEX" val="20205176"/>
</p:tagLst>
</file>

<file path=ppt/tags/tag91.xml><?xml version="1.0" encoding="utf-8"?>
<p:tagLst xmlns:p="http://schemas.openxmlformats.org/presentationml/2006/main">
  <p:tag name="KSO_WM_BEAUTIFY_FLAG" val="#wm#"/>
  <p:tag name="KSO_WM_TEMPLATE_CATEGORY" val="custom"/>
  <p:tag name="KSO_WM_TEMPLATE_INDEX" val="20205176"/>
</p:tagLst>
</file>

<file path=ppt/tags/tag92.xml><?xml version="1.0" encoding="utf-8"?>
<p:tagLst xmlns:p="http://schemas.openxmlformats.org/presentationml/2006/main">
  <p:tag name="KSO_WM_BEAUTIFY_FLAG" val="#wm#"/>
  <p:tag name="KSO_WM_TEMPLATE_CATEGORY" val="custom"/>
  <p:tag name="KSO_WM_TEMPLATE_INDEX" val="20205176"/>
</p:tagLst>
</file>

<file path=ppt/tags/tag93.xml><?xml version="1.0" encoding="utf-8"?>
<p:tagLst xmlns:p="http://schemas.openxmlformats.org/presentationml/2006/main">
  <p:tag name="KSO_WM_BEAUTIFY_FLAG" val="#wm#"/>
  <p:tag name="KSO_WM_TEMPLATE_CATEGORY" val="custom"/>
  <p:tag name="KSO_WM_TEMPLATE_INDEX" val="20205176"/>
</p:tagLst>
</file>

<file path=ppt/tags/tag94.xml><?xml version="1.0" encoding="utf-8"?>
<p:tagLst xmlns:p="http://schemas.openxmlformats.org/presentationml/2006/main">
  <p:tag name="KSO_WM_BEAUTIFY_FLAG" val="#wm#"/>
  <p:tag name="KSO_WM_TEMPLATE_CATEGORY" val="custom"/>
  <p:tag name="KSO_WM_TEMPLATE_INDEX" val="20205176"/>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BEAUTIFY_FLAG" val="#wm#"/>
  <p:tag name="KSO_WM_TEMPLATE_CATEGORY" val="custom"/>
  <p:tag name="KSO_WM_TEMPLATE_INDEX" val="20205176"/>
</p:tagLst>
</file>

<file path=ppt/tags/tag97.xml><?xml version="1.0" encoding="utf-8"?>
<p:tagLst xmlns:p="http://schemas.openxmlformats.org/presentationml/2006/main">
  <p:tag name="KSO_WM_BEAUTIFY_FLAG" val="#wm#"/>
  <p:tag name="KSO_WM_TEMPLATE_CATEGORY" val="custom"/>
  <p:tag name="KSO_WM_TEMPLATE_INDEX" val="20205176"/>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1743</Words>
  <Application>WPS 演示</Application>
  <PresentationFormat>宽屏</PresentationFormat>
  <Paragraphs>108</Paragraphs>
  <Slides>67</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67</vt:i4>
      </vt:variant>
    </vt:vector>
  </HeadingPairs>
  <TitlesOfParts>
    <vt:vector size="79" baseType="lpstr">
      <vt:lpstr>Arial</vt:lpstr>
      <vt:lpstr>宋体</vt:lpstr>
      <vt:lpstr>Wingdings</vt:lpstr>
      <vt:lpstr>微软雅黑</vt:lpstr>
      <vt:lpstr>方正粗黑宋简体</vt:lpstr>
      <vt:lpstr>Verdana</vt:lpstr>
      <vt:lpstr>楷体</vt:lpstr>
      <vt:lpstr>Impact</vt:lpstr>
      <vt:lpstr>等线</vt:lpstr>
      <vt:lpstr>Calibri</vt:lpstr>
      <vt:lpstr>Arial Unicode MS</vt:lpstr>
      <vt:lpstr>Office 主题​​</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空白演示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oa</cp:lastModifiedBy>
  <cp:revision>162</cp:revision>
  <dcterms:created xsi:type="dcterms:W3CDTF">2019-06-19T02:08:00Z</dcterms:created>
  <dcterms:modified xsi:type="dcterms:W3CDTF">2020-04-15T01:07:09Z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